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439" r:id="rId3"/>
    <p:sldId id="2440" r:id="rId4"/>
    <p:sldId id="2450" r:id="rId5"/>
    <p:sldId id="2449" r:id="rId6"/>
    <p:sldId id="2452" r:id="rId7"/>
    <p:sldId id="2451" r:id="rId8"/>
    <p:sldId id="2443" r:id="rId9"/>
    <p:sldId id="2447" r:id="rId10"/>
    <p:sldId id="2453" r:id="rId11"/>
    <p:sldId id="2454" r:id="rId12"/>
    <p:sldId id="2441" r:id="rId13"/>
    <p:sldId id="2442" r:id="rId1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D74D"/>
    <a:srgbClr val="04C043"/>
    <a:srgbClr val="2F3342"/>
    <a:srgbClr val="038B30"/>
    <a:srgbClr val="C0F400"/>
    <a:srgbClr val="05EE55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180" autoAdjust="0"/>
  </p:normalViewPr>
  <p:slideViewPr>
    <p:cSldViewPr snapToGrid="0">
      <p:cViewPr varScale="1">
        <p:scale>
          <a:sx n="89" d="100"/>
          <a:sy n="89" d="100"/>
        </p:scale>
        <p:origin x="466" y="-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29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xmlns="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60DBF33-E989-41A7-AFA3-3B996FAC2BB4}" type="datetime1">
              <a:rPr lang="es-ES" smtClean="0"/>
              <a:t>02/06/2020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xmlns="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422B72-BD1C-4F41-B10E-CA0BEB17901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594CC-0ACE-484E-AAA9-7E34123DAA4A}" type="datetime1">
              <a:rPr lang="es-ES" smtClean="0"/>
              <a:pPr/>
              <a:t>02/06/2020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A3BE989-76B8-4F13-9267-01FDA45C437A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82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8778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4940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0199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0869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180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8277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3BE989-76B8-4F13-9267-01FDA45C437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4016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6603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2516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3BE989-76B8-4F13-9267-01FDA45C437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065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4041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99092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3">
            <a:extLst>
              <a:ext uri="{FF2B5EF4-FFF2-40B4-BE49-F238E27FC236}">
                <a16:creationId xmlns:a16="http://schemas.microsoft.com/office/drawing/2014/main" xmlns="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xmlns="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xmlns="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xmlns="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800" b="1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rgbClr val="2F33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xmlns="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xmlns="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xmlns="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4612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xmlns="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xmlns="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xmlns="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xmlns="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xmlns="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 rtl="0"/>
            <a:r>
              <a:rPr lang="es-ES" noProof="0" dirty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63729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xmlns="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xmlns="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4" name="Marcador de posición de texto 4">
            <a:extLst>
              <a:ext uri="{FF2B5EF4-FFF2-40B4-BE49-F238E27FC236}">
                <a16:creationId xmlns:a16="http://schemas.microsoft.com/office/drawing/2014/main" xmlns="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6" name="Marcador de posición de contenido 5">
            <a:extLst>
              <a:ext uri="{FF2B5EF4-FFF2-40B4-BE49-F238E27FC236}">
                <a16:creationId xmlns:a16="http://schemas.microsoft.com/office/drawing/2014/main" xmlns="" id="{12AF2780-75D3-4992-93BC-8EA50C648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1" cy="3684588"/>
          </a:xfrm>
        </p:spPr>
        <p:txBody>
          <a:bodyPr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9" name="Marcador de contenido 3">
            <a:extLst>
              <a:ext uri="{FF2B5EF4-FFF2-40B4-BE49-F238E27FC236}">
                <a16:creationId xmlns:a16="http://schemas.microsoft.com/office/drawing/2014/main" xmlns="" id="{EAAE1C5B-7233-4F49-895F-7566CEB6D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210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xmlns="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xmlns="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xmlns="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es-ES" noProof="0" smtClean="0"/>
              <a:t>Editar el estilo de texto del patrón</a:t>
            </a:r>
          </a:p>
          <a:p>
            <a:pPr lvl="1" rtl="0">
              <a:lnSpc>
                <a:spcPct val="150000"/>
              </a:lnSpc>
            </a:pPr>
            <a:r>
              <a:rPr lang="es-ES" noProof="0" smtClean="0"/>
              <a:t>Segundo nivel</a:t>
            </a:r>
          </a:p>
          <a:p>
            <a:pPr lvl="2" rtl="0">
              <a:lnSpc>
                <a:spcPct val="150000"/>
              </a:lnSpc>
            </a:pPr>
            <a:r>
              <a:rPr lang="es-ES" noProof="0" smtClean="0"/>
              <a:t>Tercer nivel</a:t>
            </a:r>
          </a:p>
          <a:p>
            <a:pPr lvl="3" rtl="0">
              <a:lnSpc>
                <a:spcPct val="150000"/>
              </a:lnSpc>
            </a:pPr>
            <a:r>
              <a:rPr lang="es-ES" noProof="0" smtClean="0"/>
              <a:t>Cuarto nivel</a:t>
            </a:r>
          </a:p>
          <a:p>
            <a:pPr lvl="4" rtl="0">
              <a:lnSpc>
                <a:spcPct val="150000"/>
              </a:lnSpc>
            </a:pPr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9" name="Marcador de contenido 3">
            <a:extLst>
              <a:ext uri="{FF2B5EF4-FFF2-40B4-BE49-F238E27FC236}">
                <a16:creationId xmlns:a16="http://schemas.microsoft.com/office/drawing/2014/main" xmlns="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es-ES" noProof="0" smtClean="0"/>
              <a:t>Editar el estilo de texto del patrón</a:t>
            </a:r>
          </a:p>
          <a:p>
            <a:pPr lvl="1" rtl="0">
              <a:lnSpc>
                <a:spcPct val="150000"/>
              </a:lnSpc>
            </a:pPr>
            <a:r>
              <a:rPr lang="es-ES" noProof="0" smtClean="0"/>
              <a:t>Segundo nivel</a:t>
            </a:r>
          </a:p>
          <a:p>
            <a:pPr lvl="2" rtl="0">
              <a:lnSpc>
                <a:spcPct val="150000"/>
              </a:lnSpc>
            </a:pPr>
            <a:r>
              <a:rPr lang="es-ES" noProof="0" smtClean="0"/>
              <a:t>Tercer nivel</a:t>
            </a:r>
          </a:p>
          <a:p>
            <a:pPr lvl="3" rtl="0">
              <a:lnSpc>
                <a:spcPct val="150000"/>
              </a:lnSpc>
            </a:pPr>
            <a:r>
              <a:rPr lang="es-ES" noProof="0" smtClean="0"/>
              <a:t>Cuarto nivel</a:t>
            </a:r>
          </a:p>
          <a:p>
            <a:pPr lvl="4" rtl="0">
              <a:lnSpc>
                <a:spcPct val="150000"/>
              </a:lnSpc>
            </a:pPr>
            <a:r>
              <a:rPr lang="es-ES" noProof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30980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xmlns="" id="{115BFBAA-B5F1-4F95-8C05-5E30A7076BD7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xmlns="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xmlns="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xmlns="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5965370"/>
            <a:chOff x="252031" y="391887"/>
            <a:chExt cx="7433283" cy="5965370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xmlns="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xmlns="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xmlns="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rtlCol="0" anchor="b"/>
          <a:lstStyle>
            <a:lvl1pPr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13" name="Rectángulo 12" hidden="1">
            <a:extLst>
              <a:ext uri="{FF2B5EF4-FFF2-40B4-BE49-F238E27FC236}">
                <a16:creationId xmlns:a16="http://schemas.microsoft.com/office/drawing/2014/main" xmlns="" id="{116E8B30-475D-4275-8DC2-14C98F2F9B76}"/>
              </a:ext>
            </a:extLst>
          </p:cNvPr>
          <p:cNvSpPr/>
          <p:nvPr userDrawn="1"/>
        </p:nvSpPr>
        <p:spPr>
          <a:xfrm>
            <a:off x="1159727" y="1191137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"/>
              <a:t>2</a:t>
            </a:r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r>
              <a:rPr lang="es"/>
              <a:t>+</a:t>
            </a:r>
          </a:p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10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xmlns="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s-ES" noProof="0" smtClean="0">
                <a:solidFill>
                  <a:srgbClr val="2F3342"/>
                </a:solidFill>
              </a:rPr>
              <a:pPr rtl="0"/>
              <a:t>‹Nº›</a:t>
            </a:fld>
            <a:endParaRPr lang="es-ES" noProof="0" dirty="0">
              <a:solidFill>
                <a:srgbClr val="2F3342"/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11" name="Rectángulo 10" descr="Bloque de énfasis cuadrado abierto">
            <a:extLst>
              <a:ext uri="{FF2B5EF4-FFF2-40B4-BE49-F238E27FC236}">
                <a16:creationId xmlns:a16="http://schemas.microsoft.com/office/drawing/2014/main" xmlns="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xmlns="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xmlns="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774F1136-B1CD-4171-BB47-0281C1974B22}"/>
              </a:ext>
            </a:extLst>
          </p:cNvPr>
          <p:cNvSpPr/>
          <p:nvPr userDrawn="1"/>
        </p:nvSpPr>
        <p:spPr>
          <a:xfrm>
            <a:off x="471340" y="1189038"/>
            <a:ext cx="11149160" cy="483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389ADD4C-B26C-41B3-B492-DC9D032A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34313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504862A-62CA-4399-88B0-181961E0F691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s-ES" noProof="0" smtClean="0">
                <a:solidFill>
                  <a:srgbClr val="2F3342"/>
                </a:solidFill>
              </a:rPr>
              <a:pPr rtl="0"/>
              <a:t>‹Nº›</a:t>
            </a:fld>
            <a:endParaRPr lang="es-ES" noProof="0" dirty="0">
              <a:solidFill>
                <a:srgbClr val="2F3342"/>
              </a:solidFill>
            </a:endParaRP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xmlns="" id="{A902D481-2888-4133-AD94-7700AA117D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xmlns="" id="{D2B113A8-E04C-44C2-962F-5FFA40FB7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B44C8ED9-0534-4EC5-8080-49DFF65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b="1" spc="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xmlns="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s-ES" noProof="0" smtClean="0">
                <a:solidFill>
                  <a:srgbClr val="2F3342"/>
                </a:solidFill>
              </a:rPr>
              <a:pPr rtl="0"/>
              <a:t>‹Nº›</a:t>
            </a:fld>
            <a:endParaRPr lang="es-ES" noProof="0" dirty="0">
              <a:solidFill>
                <a:srgbClr val="2F3342"/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11" name="Rectángulo 10" descr="Bloque de énfasis cuadrado abierto">
            <a:extLst>
              <a:ext uri="{FF2B5EF4-FFF2-40B4-BE49-F238E27FC236}">
                <a16:creationId xmlns:a16="http://schemas.microsoft.com/office/drawing/2014/main" xmlns="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xmlns="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xmlns="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xmlns="" id="{B5B32411-640A-47B5-9A67-FED6430E9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9038"/>
            <a:ext cx="10939668" cy="4834129"/>
          </a:xfrm>
          <a:solidFill>
            <a:schemeClr val="bg1"/>
          </a:solidFill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5686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13">
            <a:extLst>
              <a:ext uri="{FF2B5EF4-FFF2-40B4-BE49-F238E27FC236}">
                <a16:creationId xmlns:a16="http://schemas.microsoft.com/office/drawing/2014/main" xmlns="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 rtlCol="0">
            <a:normAutofit/>
          </a:bodyPr>
          <a:lstStyle>
            <a:lvl1pPr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xmlns="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75107A3F-3DCD-44DD-AF42-32098DCC3A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xmlns="" id="{CE1DB279-F403-4D2A-8D1B-FB3C81796B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13">
            <a:extLst>
              <a:ext uri="{FF2B5EF4-FFF2-40B4-BE49-F238E27FC236}">
                <a16:creationId xmlns:a16="http://schemas.microsoft.com/office/drawing/2014/main" xmlns="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xmlns="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xmlns="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xmlns="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5781" y="1107282"/>
              <a:ext cx="4572000" cy="4572000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xmlns="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xmlns="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DEL PATRÓN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xmlns="" id="{1A26DCC3-B99B-481C-AC63-F17D5215DC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40D24A36-5F75-40A5-8DA4-0364F4492F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3">
            <a:extLst>
              <a:ext uri="{FF2B5EF4-FFF2-40B4-BE49-F238E27FC236}">
                <a16:creationId xmlns:a16="http://schemas.microsoft.com/office/drawing/2014/main" xmlns="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xmlns="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xmlns="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xmlns="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xmlns="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DEL PATRÓN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D11BF64E-D1E6-463D-B3F0-1491C107C8B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xmlns="" id="{1149EC66-F633-4F8B-BA43-E48843E5AD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 con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xmlns="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1" name="Marcador de posición de texto 2">
            <a:extLst>
              <a:ext uri="{FF2B5EF4-FFF2-40B4-BE49-F238E27FC236}">
                <a16:creationId xmlns:a16="http://schemas.microsoft.com/office/drawing/2014/main" xmlns="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2" name="Marcador de posición de contenido 3">
            <a:extLst>
              <a:ext uri="{FF2B5EF4-FFF2-40B4-BE49-F238E27FC236}">
                <a16:creationId xmlns:a16="http://schemas.microsoft.com/office/drawing/2014/main" xmlns="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xmlns="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16" name="Marcador de posición de imagen 13">
            <a:extLst>
              <a:ext uri="{FF2B5EF4-FFF2-40B4-BE49-F238E27FC236}">
                <a16:creationId xmlns:a16="http://schemas.microsoft.com/office/drawing/2014/main" xmlns="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xmlns="" id="{0C0FCBE5-63C0-4DC7-8687-C2C76ABBDD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xmlns="" id="{D0F240C4-B3CD-49AA-8C48-9FE7AA1FE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6" name="Título 5" hidden="1">
            <a:extLst>
              <a:ext uri="{FF2B5EF4-FFF2-40B4-BE49-F238E27FC236}">
                <a16:creationId xmlns:a16="http://schemas.microsoft.com/office/drawing/2014/main" xmlns="" id="{A43A44DE-9B7B-49B8-AE13-95164A3FA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884" y="0"/>
            <a:ext cx="3605998" cy="1188720"/>
          </a:xfrm>
        </p:spPr>
        <p:txBody>
          <a:bodyPr rtlCol="0">
            <a:normAutofit/>
          </a:bodyPr>
          <a:lstStyle>
            <a:lvl1pPr rtl="0">
              <a:defRPr sz="2800"/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27370" y="0"/>
            <a:ext cx="5464629" cy="685800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xmlns="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587876"/>
          </a:xfrm>
        </p:spPr>
        <p:txBody>
          <a:bodyPr rtlCol="0" anchor="b"/>
          <a:lstStyle>
            <a:lvl1pPr>
              <a:defRPr sz="3200" b="1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2F334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xmlns="" id="{D9EF0584-D46D-4C21-99D2-074ADF23E01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79714" y="2095547"/>
            <a:ext cx="4958100" cy="365125"/>
          </a:xfrm>
        </p:spPr>
        <p:txBody>
          <a:bodyPr rtlCol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86AFC205-B079-430E-B82F-CBF6F56DE0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xmlns="" id="{E82B84E2-AAE4-4BC1-8C01-AF4ABADD6E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13">
            <a:extLst>
              <a:ext uri="{FF2B5EF4-FFF2-40B4-BE49-F238E27FC236}">
                <a16:creationId xmlns:a16="http://schemas.microsoft.com/office/drawing/2014/main" xmlns="" id="{0CBD5E02-927B-4DF7-8968-617C1C8F0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724988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xmlns="" id="{1E8CB484-5390-4B2F-9BFB-D0733BEE88A5}"/>
              </a:ext>
            </a:extLst>
          </p:cNvPr>
          <p:cNvGrpSpPr/>
          <p:nvPr userDrawn="1"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xmlns="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xmlns="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xmlns="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0539" y="916440"/>
            <a:ext cx="6117771" cy="573989"/>
          </a:xfrm>
        </p:spPr>
        <p:txBody>
          <a:bodyPr lIns="0" rIns="0" rtlCol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962673"/>
            <a:ext cx="6117771" cy="3676128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xmlns="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535810" y="1555002"/>
            <a:ext cx="6076915" cy="407670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93F3FF75-3EF1-4F7E-9040-8B957B4D277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666008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xmlns="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xmlns="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xmlns="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xmlns="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 rtlCol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xmlns="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 rtlCol="0">
            <a:noAutofit/>
          </a:bodyPr>
          <a:lstStyle>
            <a:lvl1pPr marL="0" indent="0" rtl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01A066D4-321A-48BF-84C2-18FC1D7184A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xmlns="" id="{0CDB4336-A0EC-4019-904C-1124053587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: Una sola esquina cortada 7">
            <a:extLst>
              <a:ext uri="{FF2B5EF4-FFF2-40B4-BE49-F238E27FC236}">
                <a16:creationId xmlns:a16="http://schemas.microsoft.com/office/drawing/2014/main" xmlns="" id="{C39E4676-2097-45B1-B554-0DFE67952792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xmlns="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xmlns="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24616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xmlns="" id="{49B3254E-B445-46A8-8E69-B2596E25A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4" r:id="rId4"/>
    <p:sldLayoutId id="2147483651" r:id="rId5"/>
    <p:sldLayoutId id="2147483653" r:id="rId6"/>
    <p:sldLayoutId id="2147483657" r:id="rId7"/>
    <p:sldLayoutId id="2147483660" r:id="rId8"/>
    <p:sldLayoutId id="2147483663" r:id="rId9"/>
    <p:sldLayoutId id="2147483670" r:id="rId10"/>
    <p:sldLayoutId id="2147483669" r:id="rId11"/>
    <p:sldLayoutId id="2147483667" r:id="rId12"/>
    <p:sldLayoutId id="2147483668" r:id="rId13"/>
    <p:sldLayoutId id="2147483666" r:id="rId14"/>
    <p:sldLayoutId id="2147483671" r:id="rId15"/>
    <p:sldLayoutId id="2147483655" r:id="rId16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11.jpg"/><Relationship Id="rId4" Type="http://schemas.microsoft.com/office/2007/relationships/hdphoto" Target="../media/hdphoto3.wdp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s-ES/article/edit-a-presentation-ff353d37-742a-4aa8-8bdd-6b1f488127a2?ui=es-ES&amp;rs=es-ES&amp;ad=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7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11.jpg"/><Relationship Id="rId4" Type="http://schemas.microsoft.com/office/2007/relationships/hdphoto" Target="../media/hdphoto3.wdp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11.jpg"/><Relationship Id="rId4" Type="http://schemas.microsoft.com/office/2007/relationships/hdphoto" Target="../media/hdphoto3.wdp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11.jpg"/><Relationship Id="rId10" Type="http://schemas.openxmlformats.org/officeDocument/2006/relationships/image" Target="../media/image15.png"/><Relationship Id="rId4" Type="http://schemas.microsoft.com/office/2007/relationships/hdphoto" Target="../media/hdphoto3.wdp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Edificio abstracto" title="Edificio abstracto">
            <a:extLst>
              <a:ext uri="{FF2B5EF4-FFF2-40B4-BE49-F238E27FC236}">
                <a16:creationId xmlns:a16="http://schemas.microsoft.com/office/drawing/2014/main" xmlns="" id="{1805319F-612A-49F0-B6DA-8A214D5DBD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52281" y="-108636"/>
            <a:ext cx="12263015" cy="6858000"/>
          </a:xfr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665" y="-114304"/>
            <a:ext cx="12444281" cy="7515747"/>
          </a:xfrm>
          <a:prstGeom prst="rect">
            <a:avLst/>
          </a:prstGeom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xmlns="" id="{B6C8E487-ADDC-4F1B-A30A-BAABB4998F49}"/>
              </a:ext>
            </a:extLst>
          </p:cNvPr>
          <p:cNvSpPr/>
          <p:nvPr/>
        </p:nvSpPr>
        <p:spPr>
          <a:xfrm>
            <a:off x="-261665" y="-114304"/>
            <a:ext cx="12444281" cy="7515747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grpSp>
        <p:nvGrpSpPr>
          <p:cNvPr id="40" name="Grupo 39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11BEC607-8474-408E-A7AC-48A065F31B63}"/>
              </a:ext>
            </a:extLst>
          </p:cNvPr>
          <p:cNvGrpSpPr/>
          <p:nvPr/>
        </p:nvGrpSpPr>
        <p:grpSpPr>
          <a:xfrm flipH="1">
            <a:off x="2483445" y="1253264"/>
            <a:ext cx="7489405" cy="4316146"/>
            <a:chOff x="252031" y="-22763"/>
            <a:chExt cx="7324426" cy="7269964"/>
          </a:xfrm>
        </p:grpSpPr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xmlns="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xmlns="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43" name="Rectángulo 42">
              <a:extLst>
                <a:ext uri="{FF2B5EF4-FFF2-40B4-BE49-F238E27FC236}">
                  <a16:creationId xmlns:a16="http://schemas.microsoft.com/office/drawing/2014/main" xmlns="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7819" y="1793479"/>
            <a:ext cx="5459324" cy="1103018"/>
          </a:xfrm>
        </p:spPr>
        <p:txBody>
          <a:bodyPr rtlCol="0">
            <a:noAutofit/>
          </a:bodyPr>
          <a:lstStyle/>
          <a:p>
            <a:r>
              <a:rPr lang="pt-BR" sz="3600" dirty="0"/>
              <a:t>Comunidad Java </a:t>
            </a:r>
            <a:r>
              <a:rPr lang="es-MX" sz="3600" dirty="0" smtClean="0"/>
              <a:t>Full</a:t>
            </a:r>
            <a:r>
              <a:rPr lang="pt-BR" sz="3600" dirty="0" smtClean="0"/>
              <a:t> </a:t>
            </a:r>
            <a:r>
              <a:rPr lang="pt-BR" sz="3600" dirty="0"/>
              <a:t>Stack Nicaragua</a:t>
            </a:r>
            <a:endParaRPr lang="es-ES" sz="3600" dirty="0">
              <a:solidFill>
                <a:srgbClr val="2F3342"/>
              </a:solidFill>
            </a:endParaRP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xmlns="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7394" y="2755557"/>
            <a:ext cx="6609256" cy="450503"/>
          </a:xfrm>
        </p:spPr>
        <p:txBody>
          <a:bodyPr rtlCol="0"/>
          <a:lstStyle/>
          <a:p>
            <a:pPr rtl="0"/>
            <a:r>
              <a:rPr lang="es-ES" dirty="0" smtClean="0">
                <a:solidFill>
                  <a:srgbClr val="2F3342"/>
                </a:solidFill>
              </a:rPr>
              <a:t>Curso de Java</a:t>
            </a:r>
            <a:endParaRPr lang="es-ES" dirty="0">
              <a:solidFill>
                <a:srgbClr val="2F3342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751" y="3307030"/>
            <a:ext cx="1982049" cy="1967968"/>
          </a:xfrm>
          <a:prstGeom prst="rect">
            <a:avLst/>
          </a:prstGeom>
        </p:spPr>
      </p:pic>
      <p:sp>
        <p:nvSpPr>
          <p:cNvPr id="12" name="Subtítulo 6">
            <a:extLst>
              <a:ext uri="{FF2B5EF4-FFF2-40B4-BE49-F238E27FC236}">
                <a16:creationId xmlns:a16="http://schemas.microsoft.com/office/drawing/2014/main" xmlns="" id="{9935280A-EBD5-4EFA-81A0-313C85F987EC}"/>
              </a:ext>
            </a:extLst>
          </p:cNvPr>
          <p:cNvSpPr txBox="1">
            <a:spLocks/>
          </p:cNvSpPr>
          <p:nvPr/>
        </p:nvSpPr>
        <p:spPr>
          <a:xfrm>
            <a:off x="5601273" y="3107494"/>
            <a:ext cx="2121957" cy="2981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3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smtClean="0">
                <a:solidFill>
                  <a:srgbClr val="05D74D"/>
                </a:solidFill>
              </a:rPr>
              <a:t>Tercera </a:t>
            </a:r>
            <a:r>
              <a:rPr lang="es-ES" sz="1600" dirty="0" smtClean="0">
                <a:solidFill>
                  <a:srgbClr val="05D74D"/>
                </a:solidFill>
              </a:rPr>
              <a:t>Sesión</a:t>
            </a:r>
            <a:endParaRPr lang="es-ES" sz="1600" dirty="0">
              <a:solidFill>
                <a:srgbClr val="05D7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Paisaje urbano" title="Paisaje urbano">
            <a:extLst>
              <a:ext uri="{FF2B5EF4-FFF2-40B4-BE49-F238E27FC236}">
                <a16:creationId xmlns:a16="http://schemas.microsoft.com/office/drawing/2014/main" xmlns="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32B205EF-4045-42E3-8101-270CAA2CF42C}"/>
              </a:ext>
            </a:extLst>
          </p:cNvPr>
          <p:cNvSpPr/>
          <p:nvPr/>
        </p:nvSpPr>
        <p:spPr>
          <a:xfrm>
            <a:off x="-71017" y="4754"/>
            <a:ext cx="12305881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17" y="0"/>
            <a:ext cx="12334032" cy="6858000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xmlns="" id="{32B205EF-4045-42E3-8101-270CAA2CF42C}"/>
              </a:ext>
            </a:extLst>
          </p:cNvPr>
          <p:cNvSpPr/>
          <p:nvPr/>
        </p:nvSpPr>
        <p:spPr>
          <a:xfrm>
            <a:off x="-71017" y="-17505"/>
            <a:ext cx="12263015" cy="687550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u="sng" dirty="0"/>
              <a:t>2</a:t>
            </a:r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r>
              <a:rPr lang="es-ES" u="sng" dirty="0"/>
              <a:t>+</a:t>
            </a:r>
          </a:p>
          <a:p>
            <a:pPr algn="ctr" rtl="0"/>
            <a:endParaRPr lang="es-ES" u="sng" dirty="0"/>
          </a:p>
        </p:txBody>
      </p:sp>
      <p:grpSp>
        <p:nvGrpSpPr>
          <p:cNvPr id="12" name="Grupo 11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1101DF86-6B00-49D3-9EFB-456055F79899}"/>
              </a:ext>
            </a:extLst>
          </p:cNvPr>
          <p:cNvGrpSpPr/>
          <p:nvPr/>
        </p:nvGrpSpPr>
        <p:grpSpPr>
          <a:xfrm flipH="1" flipV="1">
            <a:off x="-71017" y="-17504"/>
            <a:ext cx="3719513" cy="3117076"/>
            <a:chOff x="883522" y="460731"/>
            <a:chExt cx="5276606" cy="5716232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xmlns="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pic>
          <p:nvPicPr>
            <p:cNvPr id="18" name="Gráfico 17" descr="Cuadrado abierto">
              <a:extLst>
                <a:ext uri="{FF2B5EF4-FFF2-40B4-BE49-F238E27FC236}">
                  <a16:creationId xmlns:a16="http://schemas.microsoft.com/office/drawing/2014/main" xmlns="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6568F216-4DE5-421A-A222-041B654BB87E}"/>
                </a:ext>
              </a:extLst>
            </p:cNvPr>
            <p:cNvSpPr/>
            <p:nvPr/>
          </p:nvSpPr>
          <p:spPr>
            <a:xfrm>
              <a:off x="883522" y="460731"/>
              <a:ext cx="4351912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213" y="858016"/>
            <a:ext cx="3202873" cy="845413"/>
          </a:xfrm>
        </p:spPr>
        <p:txBody>
          <a:bodyPr rtlCol="0">
            <a:normAutofit/>
          </a:bodyPr>
          <a:lstStyle/>
          <a:p>
            <a:r>
              <a:rPr lang="es-MX" sz="2800" dirty="0" smtClean="0">
                <a:solidFill>
                  <a:schemeClr val="tx1"/>
                </a:solidFill>
                <a:ea typeface="Arimo" panose="020B0604020202020204" pitchFamily="34" charset="0"/>
                <a:cs typeface="Arimo" panose="020B0604020202020204" pitchFamily="34" charset="0"/>
              </a:rPr>
              <a:t>Polimorfismo</a:t>
            </a:r>
            <a:endParaRPr lang="es-ES" sz="2800" dirty="0">
              <a:solidFill>
                <a:schemeClr val="tx1"/>
              </a:solidFill>
            </a:endParaRPr>
          </a:p>
        </p:txBody>
      </p:sp>
      <p:sp>
        <p:nvSpPr>
          <p:cNvPr id="14" name="Rectángulo: Una sola esquina cortada 13" descr="Bloque de énfasis de pie de página">
            <a:extLst>
              <a:ext uri="{FF2B5EF4-FFF2-40B4-BE49-F238E27FC236}">
                <a16:creationId xmlns:a16="http://schemas.microsoft.com/office/drawing/2014/main" xmlns="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:a16="http://schemas.microsoft.com/office/drawing/2014/main" xmlns="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s-ES" smtClean="0"/>
              <a:pPr rtl="0"/>
              <a:t>10</a:t>
            </a:fld>
            <a:endParaRPr lang="es-ES" dirty="0"/>
          </a:p>
        </p:txBody>
      </p:sp>
      <p:sp>
        <p:nvSpPr>
          <p:cNvPr id="13" name="Rectángulo 12" descr="Cuadrado de fondo blanco">
            <a:extLst>
              <a:ext uri="{FF2B5EF4-FFF2-40B4-BE49-F238E27FC236}">
                <a16:creationId xmlns:a16="http://schemas.microsoft.com/office/drawing/2014/main" xmlns="" id="{AA0E0CBA-1F82-43A8-9DE3-F0F883DB2D26}"/>
              </a:ext>
            </a:extLst>
          </p:cNvPr>
          <p:cNvSpPr/>
          <p:nvPr/>
        </p:nvSpPr>
        <p:spPr>
          <a:xfrm>
            <a:off x="4447756" y="496694"/>
            <a:ext cx="6445488" cy="5916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9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4131738" y="858016"/>
            <a:ext cx="6578807" cy="537099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50000"/>
              </a:lnSpc>
            </a:pPr>
            <a:r>
              <a:rPr lang="es-MX" sz="18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 </a:t>
            </a:r>
            <a:r>
              <a:rPr lang="es-MX" sz="1800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Una </a:t>
            </a:r>
            <a:r>
              <a:rPr lang="es-MX" sz="18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subclase puede acceder a los métodos de su clase base (</a:t>
            </a:r>
            <a:r>
              <a:rPr lang="es-MX" sz="1800" b="1" i="1" dirty="0" err="1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public</a:t>
            </a:r>
            <a:r>
              <a:rPr lang="es-MX" sz="1800" b="1" i="1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y </a:t>
            </a:r>
            <a:r>
              <a:rPr lang="es-MX" sz="1800" b="1" i="1" dirty="0" err="1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protected</a:t>
            </a:r>
            <a:r>
              <a:rPr lang="es-MX" sz="1800" b="1" i="1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).</a:t>
            </a:r>
            <a:endParaRPr lang="es-MX" sz="1800" b="1" dirty="0" smtClean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lvl="1" algn="just">
              <a:lnSpc>
                <a:spcPct val="150000"/>
              </a:lnSpc>
            </a:pPr>
            <a:r>
              <a:rPr lang="es-MX" sz="1800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 Las subclases puedes sobrescribir los métodos.</a:t>
            </a:r>
          </a:p>
          <a:p>
            <a:pPr lvl="1" algn="just"/>
            <a:r>
              <a:rPr lang="es-MX" sz="18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 </a:t>
            </a:r>
            <a:r>
              <a:rPr lang="es-MX" sz="1800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Si </a:t>
            </a:r>
            <a:r>
              <a:rPr lang="es-MX" sz="18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una subclase añade un método </a:t>
            </a:r>
            <a:r>
              <a:rPr lang="es-MX" sz="1800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con mismo </a:t>
            </a:r>
            <a:r>
              <a:rPr lang="es-MX" sz="18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nombre y firma que otro de la </a:t>
            </a:r>
            <a:r>
              <a:rPr lang="es-MX" sz="1800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clase base</a:t>
            </a:r>
            <a:r>
              <a:rPr lang="es-MX" sz="18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 oculta a </a:t>
            </a:r>
            <a:r>
              <a:rPr lang="es-MX" sz="1800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este</a:t>
            </a:r>
            <a:r>
              <a:rPr lang="es-MX" dirty="0" smtClean="0">
                <a:solidFill>
                  <a:schemeClr val="tx1"/>
                </a:solidFill>
              </a:rPr>
              <a:t>.</a:t>
            </a:r>
            <a:endParaRPr lang="es-MX" sz="1800" dirty="0" smtClean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lvl="1" algn="just">
              <a:lnSpc>
                <a:spcPct val="150000"/>
              </a:lnSpc>
            </a:pPr>
            <a:r>
              <a:rPr lang="es-MX" sz="18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 </a:t>
            </a:r>
            <a:r>
              <a:rPr lang="es-MX" sz="1800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Una </a:t>
            </a:r>
            <a:r>
              <a:rPr lang="es-MX" sz="18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subclase puede ser accedida a </a:t>
            </a:r>
            <a:r>
              <a:rPr lang="es-MX" sz="1800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través de </a:t>
            </a:r>
            <a:r>
              <a:rPr lang="es-MX" sz="18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una referencia de una superclase.</a:t>
            </a:r>
          </a:p>
          <a:p>
            <a:pPr lvl="1" algn="just">
              <a:lnSpc>
                <a:spcPct val="150000"/>
              </a:lnSpc>
            </a:pPr>
            <a:r>
              <a:rPr lang="es-MX" sz="18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 Java escoge, en tiempo de ejecución, el tipo de objeto. </a:t>
            </a:r>
          </a:p>
          <a:p>
            <a:pPr lvl="1" algn="just">
              <a:lnSpc>
                <a:spcPct val="150000"/>
              </a:lnSpc>
            </a:pPr>
            <a:r>
              <a:rPr lang="es-MX" sz="18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 Si ese tipo ha ocultado un método de la superclase, llama a la </a:t>
            </a:r>
            <a:r>
              <a:rPr lang="es-MX" sz="1800" b="1" i="1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concreción. </a:t>
            </a:r>
          </a:p>
          <a:p>
            <a:pPr lvl="1" algn="just">
              <a:lnSpc>
                <a:spcPct val="150000"/>
              </a:lnSpc>
            </a:pPr>
            <a:r>
              <a:rPr lang="es-MX" sz="18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 En otro caso, llama al método de la clase base.</a:t>
            </a:r>
            <a:endParaRPr lang="es-MX" sz="1800" b="1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lvl="1" algn="just"/>
            <a:endParaRPr lang="es-MX" dirty="0">
              <a:solidFill>
                <a:schemeClr val="tx1"/>
              </a:solidFill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871" y="1703429"/>
            <a:ext cx="959874" cy="128638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26" y="3913179"/>
            <a:ext cx="1982049" cy="196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215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142" y="-29480"/>
            <a:ext cx="9710624" cy="1189038"/>
          </a:xfrm>
        </p:spPr>
        <p:txBody>
          <a:bodyPr rtlCol="0"/>
          <a:lstStyle/>
          <a:p>
            <a:r>
              <a:rPr lang="es-MX" dirty="0" smtClean="0"/>
              <a:t>EXCEPCIONES EN </a:t>
            </a:r>
            <a:endParaRPr lang="es-ES" sz="2800" dirty="0">
              <a:solidFill>
                <a:srgbClr val="04C043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EF85080C-B66C-4B03-BE77-8C2994DDD44D}"/>
              </a:ext>
            </a:extLst>
          </p:cNvPr>
          <p:cNvSpPr/>
          <p:nvPr/>
        </p:nvSpPr>
        <p:spPr>
          <a:xfrm flipH="1">
            <a:off x="1357990" y="1130982"/>
            <a:ext cx="10045745" cy="5602690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4BFC890C-B560-45C1-9FF4-08AA00E16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 rtl="0"/>
              <a:t>11</a:t>
            </a:fld>
            <a:endParaRPr lang="es-ES" dirty="0"/>
          </a:p>
        </p:txBody>
      </p:sp>
      <p:sp>
        <p:nvSpPr>
          <p:cNvPr id="13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7874419" y="238738"/>
            <a:ext cx="1963058" cy="5405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sz="3200" b="1" dirty="0" smtClean="0">
                <a:solidFill>
                  <a:srgbClr val="04C0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JAVA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97CAE694-E5D7-45D8-80CE-4067B6610E53}"/>
              </a:ext>
            </a:extLst>
          </p:cNvPr>
          <p:cNvSpPr/>
          <p:nvPr/>
        </p:nvSpPr>
        <p:spPr>
          <a:xfrm flipH="1">
            <a:off x="721897" y="1130982"/>
            <a:ext cx="10675072" cy="542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1" name="Rectángulo 20"/>
          <p:cNvSpPr/>
          <p:nvPr/>
        </p:nvSpPr>
        <p:spPr>
          <a:xfrm>
            <a:off x="721897" y="1284126"/>
            <a:ext cx="11470102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b="1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s-MX" sz="2000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</a:t>
            </a:r>
            <a:r>
              <a:rPr lang="es-MX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Altera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la ejecución normal del programa, el método donde sucede crea un objeto, llamado </a:t>
            </a:r>
            <a:r>
              <a:rPr lang="es-MX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objeto </a:t>
            </a:r>
            <a:r>
              <a:rPr lang="es-MX" dirty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 excepción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 y se lo pasa a alguien que pueda tratarlo</a:t>
            </a:r>
          </a:p>
          <a:p>
            <a:pPr>
              <a:lnSpc>
                <a:spcPct val="150000"/>
              </a:lnSpc>
            </a:pPr>
            <a:r>
              <a:rPr lang="es-MX" sz="20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Si existe quien pueda manejarlo, la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recoge. De lo contrario lo maneja JVM. </a:t>
            </a:r>
          </a:p>
          <a:p>
            <a:pPr>
              <a:lnSpc>
                <a:spcPct val="150000"/>
              </a:lnSpc>
            </a:pPr>
            <a:r>
              <a:rPr lang="es-MX" sz="20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Evitan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que haya errores inadvertidos.</a:t>
            </a:r>
          </a:p>
          <a:p>
            <a:pPr>
              <a:lnSpc>
                <a:spcPct val="150000"/>
              </a:lnSpc>
            </a:pPr>
            <a:r>
              <a:rPr lang="es-MX" sz="20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Permiten la propagación de los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errores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y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agrupar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en un lugar común el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tratamiento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 errores.</a:t>
            </a:r>
            <a:endParaRPr lang="es-MX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7" y="53720"/>
            <a:ext cx="1437408" cy="142719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12" y="3721699"/>
            <a:ext cx="5565274" cy="283626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103" y="3777115"/>
            <a:ext cx="5006878" cy="26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29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imagen abstracta" title="imagen abstracta">
            <a:extLst>
              <a:ext uri="{FF2B5EF4-FFF2-40B4-BE49-F238E27FC236}">
                <a16:creationId xmlns:a16="http://schemas.microsoft.com/office/drawing/2014/main" xmlns="" id="{BCF9593D-B6BD-4208-A4FF-8CFFE50347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2"/>
          <a:stretch/>
        </p:blipFill>
        <p:spPr>
          <a:xfrm>
            <a:off x="-71017" y="-1485"/>
            <a:ext cx="12263015" cy="6822938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xmlns="" id="{4273BD65-CFF3-40DD-939C-97A942BD80EE}"/>
              </a:ext>
            </a:extLst>
          </p:cNvPr>
          <p:cNvSpPr/>
          <p:nvPr/>
        </p:nvSpPr>
        <p:spPr>
          <a:xfrm>
            <a:off x="-71014" y="-29028"/>
            <a:ext cx="1226301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grpSp>
        <p:nvGrpSpPr>
          <p:cNvPr id="40" name="Grupo 39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11BEC607-8474-408E-A7AC-48A065F31B63}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xmlns="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xmlns="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43" name="Rectángulo 42">
              <a:extLst>
                <a:ext uri="{FF2B5EF4-FFF2-40B4-BE49-F238E27FC236}">
                  <a16:creationId xmlns:a16="http://schemas.microsoft.com/office/drawing/2014/main" xmlns="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5854" y="2630091"/>
            <a:ext cx="6609256" cy="2068231"/>
          </a:xfrm>
        </p:spPr>
        <p:txBody>
          <a:bodyPr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s-MX" sz="5400" b="0" dirty="0" smtClean="0">
                <a:solidFill>
                  <a:srgbClr val="04C0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jalla One" panose="02000506040000020004" pitchFamily="2" charset="0"/>
                <a:ea typeface="Arimo" panose="020B0604020202020204" pitchFamily="34" charset="0"/>
                <a:cs typeface="Arimo" panose="020B0604020202020204" pitchFamily="34" charset="0"/>
              </a:rPr>
              <a:t>Practiquemos…</a:t>
            </a:r>
            <a:endParaRPr lang="es-ES" sz="6000" b="0" dirty="0">
              <a:solidFill>
                <a:srgbClr val="04C0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jalla One" panose="02000506040000020004" pitchFamily="2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xmlns="" id="{9FDCAA0A-980E-4E01-8FDA-B5368F091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2115" y="4821810"/>
            <a:ext cx="6609256" cy="450503"/>
          </a:xfrm>
        </p:spPr>
        <p:txBody>
          <a:bodyPr rtlCol="0"/>
          <a:lstStyle/>
          <a:p>
            <a:pPr rtl="0"/>
            <a:r>
              <a:rPr lang="es-ES" b="1" dirty="0" smtClean="0">
                <a:solidFill>
                  <a:schemeClr val="bg1"/>
                </a:solidFill>
              </a:rPr>
              <a:t>LET’S GO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9" name="Rectángulo: Una sola esquina cortada 28" descr="Cuadrado de énfasis de pie de página">
            <a:extLst>
              <a:ext uri="{FF2B5EF4-FFF2-40B4-BE49-F238E27FC236}">
                <a16:creationId xmlns:a16="http://schemas.microsoft.com/office/drawing/2014/main" xmlns="" id="{E01195D9-1845-4282-BE5B-F6B840BE40E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0" name="Marcador de número de diapositiva 5">
            <a:extLst>
              <a:ext uri="{FF2B5EF4-FFF2-40B4-BE49-F238E27FC236}">
                <a16:creationId xmlns:a16="http://schemas.microsoft.com/office/drawing/2014/main" xmlns="" id="{056A6478-CD2B-4077-910A-3D006C82E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s-ES" smtClean="0"/>
              <a:pPr rtl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07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 de texto 7">
            <a:hlinkClick r:id="rId3"/>
            <a:extLst>
              <a:ext uri="{FF2B5EF4-FFF2-40B4-BE49-F238E27FC236}">
                <a16:creationId xmlns:a16="http://schemas.microsoft.com/office/drawing/2014/main" xmlns="" id="{5FC6C278-4035-446A-A94B-030E792FDDF5}"/>
              </a:ext>
            </a:extLst>
          </p:cNvPr>
          <p:cNvSpPr txBox="1"/>
          <p:nvPr/>
        </p:nvSpPr>
        <p:spPr>
          <a:xfrm>
            <a:off x="1591355" y="1740325"/>
            <a:ext cx="90963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6000" dirty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¡</a:t>
            </a:r>
            <a:r>
              <a:rPr lang="es-ES" sz="6000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MUCHAS GRACIAS!</a:t>
            </a:r>
          </a:p>
          <a:p>
            <a:pPr algn="ctr" rtl="0"/>
            <a:endParaRPr lang="es-ES" sz="6000" dirty="0">
              <a:solidFill>
                <a:srgbClr val="05D74D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ctr" rtl="0"/>
            <a:endParaRPr lang="es-ES" sz="6000" dirty="0" smtClean="0">
              <a:solidFill>
                <a:srgbClr val="05D74D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ctr" rtl="0"/>
            <a:endParaRPr lang="es-ES" sz="6000" dirty="0">
              <a:solidFill>
                <a:srgbClr val="0070C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D3D669A-A679-4B26-8E6C-F800D4276C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 rtl="0"/>
              <a:t>13</a:t>
            </a:fld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287" y="2695241"/>
            <a:ext cx="2322284" cy="3112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Edificio" title="Edificio">
            <a:extLst>
              <a:ext uri="{FF2B5EF4-FFF2-40B4-BE49-F238E27FC236}">
                <a16:creationId xmlns:a16="http://schemas.microsoft.com/office/drawing/2014/main" xmlns="" id="{E78EAF87-74CF-4D41-BA6F-23563CA2715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65"/>
          <a:stretch/>
        </p:blipFill>
        <p:spPr>
          <a:xfrm>
            <a:off x="2228961" y="-8975"/>
            <a:ext cx="9963038" cy="6852822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B6C8E487-ADDC-4F1B-A30A-BAABB4998F49}"/>
              </a:ext>
            </a:extLst>
          </p:cNvPr>
          <p:cNvSpPr/>
          <p:nvPr/>
        </p:nvSpPr>
        <p:spPr>
          <a:xfrm>
            <a:off x="571500" y="-8907"/>
            <a:ext cx="11620499" cy="6881262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Analista desarrollado</a:t>
            </a:r>
            <a:endParaRPr lang="es-ES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grpSp>
        <p:nvGrpSpPr>
          <p:cNvPr id="2" name="Grupo 1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CCC577CF-CED3-44B1-AC3E-05C2556B41F4}"/>
              </a:ext>
            </a:extLst>
          </p:cNvPr>
          <p:cNvGrpSpPr/>
          <p:nvPr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xmlns="" id="{875940B9-0338-4FFA-9747-10812F028FB7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pic>
          <p:nvPicPr>
            <p:cNvPr id="13" name="Gráfico 12" descr="Cuadrado abierto ">
              <a:extLst>
                <a:ext uri="{FF2B5EF4-FFF2-40B4-BE49-F238E27FC236}">
                  <a16:creationId xmlns:a16="http://schemas.microsoft.com/office/drawing/2014/main" xmlns="" id="{46669882-9FD4-41D7-A5A6-A4A2E44A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xmlns="" id="{D4B52C7E-3049-4545-956A-6D8F73F234DB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</p:grpSp>
      <p:sp>
        <p:nvSpPr>
          <p:cNvPr id="27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199" y="3886241"/>
            <a:ext cx="4351910" cy="540563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Ing. Jorge Abraham Torres.</a:t>
            </a:r>
          </a:p>
        </p:txBody>
      </p:sp>
      <p:sp>
        <p:nvSpPr>
          <p:cNvPr id="12" name="Rectángulo: Una sola esquina cortada 11" descr="Énfasis de cuadro de pie de página">
            <a:extLst>
              <a:ext uri="{FF2B5EF4-FFF2-40B4-BE49-F238E27FC236}">
                <a16:creationId xmlns:a16="http://schemas.microsoft.com/office/drawing/2014/main" xmlns="" id="{2DFF522F-AF68-4632-B55E-C71590EC951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xmlns="" id="{8F6F6586-42C9-4B51-A82B-5FC75BEA6D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/>
              <a:t>2</a:t>
            </a:fld>
            <a:endParaRPr lang="es-ES" dirty="0"/>
          </a:p>
        </p:txBody>
      </p:sp>
      <p:grpSp>
        <p:nvGrpSpPr>
          <p:cNvPr id="20" name="Grupo 19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CDA17D7C-7C63-439C-8B50-C9B0F0F9AAF7}"/>
              </a:ext>
            </a:extLst>
          </p:cNvPr>
          <p:cNvGrpSpPr/>
          <p:nvPr/>
        </p:nvGrpSpPr>
        <p:grpSpPr>
          <a:xfrm flipH="1">
            <a:off x="6326106" y="1166645"/>
            <a:ext cx="4660981" cy="4662656"/>
            <a:chOff x="252031" y="391887"/>
            <a:chExt cx="7433283" cy="6215741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xmlns="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xmlns="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xmlns="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29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7131333" y="1918977"/>
            <a:ext cx="3620640" cy="57265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sz="2400" b="1" dirty="0" smtClean="0">
                <a:solidFill>
                  <a:srgbClr val="038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INSTRUCTOR</a:t>
            </a:r>
          </a:p>
        </p:txBody>
      </p:sp>
      <p:sp>
        <p:nvSpPr>
          <p:cNvPr id="30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7057377" y="2744768"/>
            <a:ext cx="3842017" cy="24368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s-E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-Analista programador</a:t>
            </a:r>
          </a:p>
          <a:p>
            <a:pPr algn="l">
              <a:lnSpc>
                <a:spcPct val="100000"/>
              </a:lnSpc>
            </a:pPr>
            <a:r>
              <a:rPr lang="es-E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-Administrador de bases de datos.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502" y="801224"/>
            <a:ext cx="2890556" cy="28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05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Paisaje urbano" title="Paisaje urbano">
            <a:extLst>
              <a:ext uri="{FF2B5EF4-FFF2-40B4-BE49-F238E27FC236}">
                <a16:creationId xmlns:a16="http://schemas.microsoft.com/office/drawing/2014/main" xmlns="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32B205EF-4045-42E3-8101-270CAA2CF42C}"/>
              </a:ext>
            </a:extLst>
          </p:cNvPr>
          <p:cNvSpPr/>
          <p:nvPr/>
        </p:nvSpPr>
        <p:spPr>
          <a:xfrm>
            <a:off x="-71017" y="4754"/>
            <a:ext cx="12305881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17" y="0"/>
            <a:ext cx="12334032" cy="6858000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xmlns="" id="{32B205EF-4045-42E3-8101-270CAA2CF42C}"/>
              </a:ext>
            </a:extLst>
          </p:cNvPr>
          <p:cNvSpPr/>
          <p:nvPr/>
        </p:nvSpPr>
        <p:spPr>
          <a:xfrm>
            <a:off x="-71017" y="-17505"/>
            <a:ext cx="12263015" cy="687550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grpSp>
        <p:nvGrpSpPr>
          <p:cNvPr id="12" name="Grupo 11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1101DF86-6B00-49D3-9EFB-456055F79899}"/>
              </a:ext>
            </a:extLst>
          </p:cNvPr>
          <p:cNvGrpSpPr/>
          <p:nvPr/>
        </p:nvGrpSpPr>
        <p:grpSpPr>
          <a:xfrm flipH="1" flipV="1">
            <a:off x="-71017" y="-17504"/>
            <a:ext cx="3719513" cy="3117076"/>
            <a:chOff x="883522" y="460731"/>
            <a:chExt cx="5276606" cy="5716232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xmlns="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pic>
          <p:nvPicPr>
            <p:cNvPr id="18" name="Gráfico 17" descr="Cuadrado abierto">
              <a:extLst>
                <a:ext uri="{FF2B5EF4-FFF2-40B4-BE49-F238E27FC236}">
                  <a16:creationId xmlns:a16="http://schemas.microsoft.com/office/drawing/2014/main" xmlns="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6568F216-4DE5-421A-A222-041B654BB87E}"/>
                </a:ext>
              </a:extLst>
            </p:cNvPr>
            <p:cNvSpPr/>
            <p:nvPr/>
          </p:nvSpPr>
          <p:spPr>
            <a:xfrm>
              <a:off x="883522" y="460731"/>
              <a:ext cx="4351912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98" y="952720"/>
            <a:ext cx="2922023" cy="845413"/>
          </a:xfrm>
        </p:spPr>
        <p:txBody>
          <a:bodyPr rtlCol="0">
            <a:normAutofit/>
          </a:bodyPr>
          <a:lstStyle/>
          <a:p>
            <a:pPr rtl="0"/>
            <a:r>
              <a:rPr lang="es-ES" sz="2800" dirty="0" smtClean="0"/>
              <a:t>AGENDA</a:t>
            </a:r>
            <a:endParaRPr lang="es-ES" sz="2800" dirty="0"/>
          </a:p>
        </p:txBody>
      </p:sp>
      <p:sp>
        <p:nvSpPr>
          <p:cNvPr id="14" name="Rectángulo: Una sola esquina cortada 13" descr="Bloque de énfasis de pie de página">
            <a:extLst>
              <a:ext uri="{FF2B5EF4-FFF2-40B4-BE49-F238E27FC236}">
                <a16:creationId xmlns:a16="http://schemas.microsoft.com/office/drawing/2014/main" xmlns="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:a16="http://schemas.microsoft.com/office/drawing/2014/main" xmlns="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s-ES" smtClean="0"/>
              <a:pPr rtl="0"/>
              <a:t>3</a:t>
            </a:fld>
            <a:endParaRPr lang="es-ES" dirty="0"/>
          </a:p>
        </p:txBody>
      </p:sp>
      <p:sp>
        <p:nvSpPr>
          <p:cNvPr id="13" name="Rectángulo 12" descr="Cuadrado de fondo blanco">
            <a:extLst>
              <a:ext uri="{FF2B5EF4-FFF2-40B4-BE49-F238E27FC236}">
                <a16:creationId xmlns:a16="http://schemas.microsoft.com/office/drawing/2014/main" xmlns="" id="{AA0E0CBA-1F82-43A8-9DE3-F0F883DB2D26}"/>
              </a:ext>
            </a:extLst>
          </p:cNvPr>
          <p:cNvSpPr/>
          <p:nvPr/>
        </p:nvSpPr>
        <p:spPr>
          <a:xfrm>
            <a:off x="4084486" y="514908"/>
            <a:ext cx="6445488" cy="5916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9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4520764" y="1126649"/>
            <a:ext cx="5644211" cy="497411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TEMAS A DESARROLLAR</a:t>
            </a:r>
          </a:p>
          <a:p>
            <a:endParaRPr lang="es-MX" b="1" dirty="0" smtClean="0">
              <a:solidFill>
                <a:srgbClr val="05D74D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8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Clases.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8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Herencia.</a:t>
            </a:r>
            <a:endParaRPr lang="es-MX" sz="28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8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Polimorfismo.</a:t>
            </a:r>
            <a:endParaRPr lang="es-MX" sz="28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8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Excepciones.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8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Ejemplos prácticos.</a:t>
            </a:r>
            <a:endParaRPr lang="es-MX" sz="28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just"/>
            <a:endParaRPr lang="es-MX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just"/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endParaRPr lang="es-MX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871" y="1703429"/>
            <a:ext cx="959874" cy="128638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914" y="2757208"/>
            <a:ext cx="1982049" cy="196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268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Paisaje urbano" title="Paisaje urbano">
            <a:extLst>
              <a:ext uri="{FF2B5EF4-FFF2-40B4-BE49-F238E27FC236}">
                <a16:creationId xmlns:a16="http://schemas.microsoft.com/office/drawing/2014/main" xmlns="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32B205EF-4045-42E3-8101-270CAA2CF42C}"/>
              </a:ext>
            </a:extLst>
          </p:cNvPr>
          <p:cNvSpPr/>
          <p:nvPr/>
        </p:nvSpPr>
        <p:spPr>
          <a:xfrm>
            <a:off x="-71017" y="4754"/>
            <a:ext cx="12305881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17" y="0"/>
            <a:ext cx="12334032" cy="6858000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xmlns="" id="{32B205EF-4045-42E3-8101-270CAA2CF42C}"/>
              </a:ext>
            </a:extLst>
          </p:cNvPr>
          <p:cNvSpPr/>
          <p:nvPr/>
        </p:nvSpPr>
        <p:spPr>
          <a:xfrm>
            <a:off x="-71017" y="-17505"/>
            <a:ext cx="12263015" cy="687550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rupo 11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1101DF86-6B00-49D3-9EFB-456055F79899}"/>
              </a:ext>
            </a:extLst>
          </p:cNvPr>
          <p:cNvGrpSpPr/>
          <p:nvPr/>
        </p:nvGrpSpPr>
        <p:grpSpPr>
          <a:xfrm flipH="1" flipV="1">
            <a:off x="-235553" y="-22259"/>
            <a:ext cx="3719513" cy="3117076"/>
            <a:chOff x="883522" y="460731"/>
            <a:chExt cx="5276606" cy="5716232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xmlns="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8" name="Gráfico 17" descr="Cuadrado abierto">
              <a:extLst>
                <a:ext uri="{FF2B5EF4-FFF2-40B4-BE49-F238E27FC236}">
                  <a16:creationId xmlns:a16="http://schemas.microsoft.com/office/drawing/2014/main" xmlns="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6568F216-4DE5-421A-A222-041B654BB87E}"/>
                </a:ext>
              </a:extLst>
            </p:cNvPr>
            <p:cNvSpPr/>
            <p:nvPr/>
          </p:nvSpPr>
          <p:spPr>
            <a:xfrm>
              <a:off x="883522" y="460731"/>
              <a:ext cx="4351912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042" y="952720"/>
            <a:ext cx="2922023" cy="845413"/>
          </a:xfrm>
        </p:spPr>
        <p:txBody>
          <a:bodyPr rtlCol="0">
            <a:normAutofit/>
          </a:bodyPr>
          <a:lstStyle/>
          <a:p>
            <a:pPr rtl="0"/>
            <a:r>
              <a:rPr lang="es-ES" sz="2800" dirty="0" err="1" smtClean="0"/>
              <a:t>Class</a:t>
            </a:r>
            <a:endParaRPr lang="es-ES" sz="2800" dirty="0"/>
          </a:p>
        </p:txBody>
      </p:sp>
      <p:sp>
        <p:nvSpPr>
          <p:cNvPr id="14" name="Rectángulo: Una sola esquina cortada 13" descr="Bloque de énfasis de pie de página">
            <a:extLst>
              <a:ext uri="{FF2B5EF4-FFF2-40B4-BE49-F238E27FC236}">
                <a16:creationId xmlns:a16="http://schemas.microsoft.com/office/drawing/2014/main" xmlns="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:a16="http://schemas.microsoft.com/office/drawing/2014/main" xmlns="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2E478F-E849-4A8C-AF1F-CBCC78A7CBF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ángulo 12" descr="Cuadrado de fondo blanco">
            <a:extLst>
              <a:ext uri="{FF2B5EF4-FFF2-40B4-BE49-F238E27FC236}">
                <a16:creationId xmlns:a16="http://schemas.microsoft.com/office/drawing/2014/main" xmlns="" id="{AA0E0CBA-1F82-43A8-9DE3-F0F883DB2D26}"/>
              </a:ext>
            </a:extLst>
          </p:cNvPr>
          <p:cNvSpPr/>
          <p:nvPr/>
        </p:nvSpPr>
        <p:spPr>
          <a:xfrm>
            <a:off x="3783677" y="496694"/>
            <a:ext cx="7694574" cy="1792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dirty="0">
                <a:solidFill>
                  <a:srgbClr val="2F3342"/>
                </a:solidFill>
              </a:rPr>
              <a:t>Una clase es un molde con el que </a:t>
            </a:r>
            <a:r>
              <a:rPr lang="es-MX" dirty="0" smtClean="0">
                <a:solidFill>
                  <a:srgbClr val="2F3342"/>
                </a:solidFill>
              </a:rPr>
              <a:t>podemos construir </a:t>
            </a:r>
            <a:r>
              <a:rPr lang="es-MX" dirty="0">
                <a:solidFill>
                  <a:srgbClr val="2F3342"/>
                </a:solidFill>
              </a:rPr>
              <a:t>objetos de un tipo. </a:t>
            </a:r>
          </a:p>
          <a:p>
            <a:r>
              <a:rPr lang="es-MX" dirty="0">
                <a:solidFill>
                  <a:srgbClr val="2F3342"/>
                </a:solidFill>
              </a:rPr>
              <a:t>▸ El </a:t>
            </a:r>
            <a:r>
              <a:rPr lang="es-MX" b="1" i="1" dirty="0">
                <a:solidFill>
                  <a:srgbClr val="2F3342"/>
                </a:solidFill>
              </a:rPr>
              <a:t>molde determina las características y </a:t>
            </a:r>
            <a:r>
              <a:rPr lang="es-MX" b="1" i="1" dirty="0" smtClean="0">
                <a:solidFill>
                  <a:srgbClr val="2F3342"/>
                </a:solidFill>
              </a:rPr>
              <a:t>el </a:t>
            </a:r>
            <a:r>
              <a:rPr lang="es-MX" dirty="0" smtClean="0">
                <a:solidFill>
                  <a:srgbClr val="2F3342"/>
                </a:solidFill>
              </a:rPr>
              <a:t>comportamiento </a:t>
            </a:r>
            <a:r>
              <a:rPr lang="es-MX" dirty="0">
                <a:solidFill>
                  <a:srgbClr val="2F3342"/>
                </a:solidFill>
              </a:rPr>
              <a:t>que podrá tener </a:t>
            </a:r>
            <a:r>
              <a:rPr lang="es-MX" dirty="0" smtClean="0">
                <a:solidFill>
                  <a:srgbClr val="2F3342"/>
                </a:solidFill>
              </a:rPr>
              <a:t>ese objeto</a:t>
            </a:r>
            <a:r>
              <a:rPr lang="es-MX" dirty="0">
                <a:solidFill>
                  <a:srgbClr val="2F3342"/>
                </a:solidFill>
              </a:rPr>
              <a:t>. </a:t>
            </a:r>
          </a:p>
          <a:p>
            <a:r>
              <a:rPr lang="es-MX" dirty="0">
                <a:solidFill>
                  <a:srgbClr val="2F3342"/>
                </a:solidFill>
              </a:rPr>
              <a:t>▸ A ese molde, como tal, no lo consideramos </a:t>
            </a:r>
            <a:r>
              <a:rPr lang="es-MX" dirty="0" smtClean="0">
                <a:solidFill>
                  <a:srgbClr val="2F3342"/>
                </a:solidFill>
              </a:rPr>
              <a:t>un objeto.</a:t>
            </a:r>
            <a:endParaRPr kumimoji="0" lang="es-ES" i="0" u="none" strike="noStrike" kern="1200" cap="none" spc="0" normalizeH="0" baseline="0" noProof="0" dirty="0">
              <a:ln>
                <a:noFill/>
              </a:ln>
              <a:solidFill>
                <a:srgbClr val="2F3342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9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4300318" y="510154"/>
            <a:ext cx="6106426" cy="537099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2000" b="0" i="0" u="none" strike="noStrike" kern="1200" cap="none" spc="6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871" y="1703429"/>
            <a:ext cx="959874" cy="128638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783" y="3913179"/>
            <a:ext cx="1982049" cy="196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ángulo 20" descr="Cuadrado de fondo blanco">
            <a:extLst>
              <a:ext uri="{FF2B5EF4-FFF2-40B4-BE49-F238E27FC236}">
                <a16:creationId xmlns:a16="http://schemas.microsoft.com/office/drawing/2014/main" xmlns="" id="{AA0E0CBA-1F82-43A8-9DE3-F0F883DB2D26}"/>
              </a:ext>
            </a:extLst>
          </p:cNvPr>
          <p:cNvSpPr/>
          <p:nvPr/>
        </p:nvSpPr>
        <p:spPr>
          <a:xfrm>
            <a:off x="3781089" y="2145958"/>
            <a:ext cx="5045003" cy="471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000" b="1" dirty="0" smtClean="0">
                <a:solidFill>
                  <a:srgbClr val="038B30"/>
                </a:solidFill>
              </a:rPr>
              <a:t>Estructura de una clase</a:t>
            </a:r>
          </a:p>
          <a:p>
            <a:pPr lvl="0"/>
            <a:r>
              <a:rPr lang="es-ES" dirty="0" smtClean="0">
                <a:solidFill>
                  <a:srgbClr val="002060"/>
                </a:solidFill>
              </a:rPr>
              <a:t>&lt;</a:t>
            </a:r>
            <a:r>
              <a:rPr lang="es-ES" dirty="0">
                <a:solidFill>
                  <a:srgbClr val="002060"/>
                </a:solidFill>
              </a:rPr>
              <a:t>modificador&gt; </a:t>
            </a:r>
            <a:r>
              <a:rPr lang="es-ES" dirty="0" err="1">
                <a:solidFill>
                  <a:srgbClr val="002060"/>
                </a:solidFill>
              </a:rPr>
              <a:t>class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NombreDeLaClase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smtClean="0">
                <a:solidFill>
                  <a:srgbClr val="002060"/>
                </a:solidFill>
              </a:rPr>
              <a:t>{ </a:t>
            </a:r>
            <a:r>
              <a:rPr lang="es-ES" dirty="0" smtClean="0">
                <a:solidFill>
                  <a:srgbClr val="FFC000"/>
                </a:solidFill>
              </a:rPr>
              <a:t>//propiedades  </a:t>
            </a:r>
          </a:p>
          <a:p>
            <a:pPr lvl="0"/>
            <a:r>
              <a:rPr lang="es-ES" dirty="0" err="1" smtClean="0">
                <a:solidFill>
                  <a:srgbClr val="002060"/>
                </a:solidFill>
              </a:rPr>
              <a:t>int</a:t>
            </a:r>
            <a:r>
              <a:rPr lang="es-ES" dirty="0" smtClean="0">
                <a:solidFill>
                  <a:srgbClr val="002060"/>
                </a:solidFill>
              </a:rPr>
              <a:t> </a:t>
            </a:r>
            <a:r>
              <a:rPr lang="es-ES" dirty="0">
                <a:solidFill>
                  <a:srgbClr val="002060"/>
                </a:solidFill>
              </a:rPr>
              <a:t>propiedad1</a:t>
            </a:r>
            <a:r>
              <a:rPr lang="es-ES" dirty="0" smtClean="0">
                <a:solidFill>
                  <a:srgbClr val="002060"/>
                </a:solidFill>
              </a:rPr>
              <a:t>;</a:t>
            </a:r>
            <a:endParaRPr lang="es-ES" dirty="0">
              <a:solidFill>
                <a:srgbClr val="002060"/>
              </a:solidFill>
            </a:endParaRPr>
          </a:p>
          <a:p>
            <a:pPr lvl="0"/>
            <a:r>
              <a:rPr lang="es-ES" dirty="0" err="1">
                <a:solidFill>
                  <a:srgbClr val="002060"/>
                </a:solidFill>
              </a:rPr>
              <a:t>String</a:t>
            </a:r>
            <a:r>
              <a:rPr lang="es-ES" dirty="0">
                <a:solidFill>
                  <a:srgbClr val="002060"/>
                </a:solidFill>
              </a:rPr>
              <a:t> propiedad2</a:t>
            </a:r>
            <a:r>
              <a:rPr lang="es-ES" dirty="0" smtClean="0">
                <a:solidFill>
                  <a:srgbClr val="002060"/>
                </a:solidFill>
              </a:rPr>
              <a:t>;</a:t>
            </a:r>
            <a:endParaRPr lang="es-ES" dirty="0">
              <a:solidFill>
                <a:srgbClr val="002060"/>
              </a:solidFill>
            </a:endParaRPr>
          </a:p>
          <a:p>
            <a:pPr lvl="0"/>
            <a:r>
              <a:rPr lang="es-ES" dirty="0" err="1">
                <a:solidFill>
                  <a:srgbClr val="002060"/>
                </a:solidFill>
              </a:rPr>
              <a:t>float</a:t>
            </a:r>
            <a:r>
              <a:rPr lang="es-ES" dirty="0">
                <a:solidFill>
                  <a:srgbClr val="002060"/>
                </a:solidFill>
              </a:rPr>
              <a:t> propiedad3; </a:t>
            </a:r>
          </a:p>
          <a:p>
            <a:pPr lvl="0"/>
            <a:r>
              <a:rPr lang="es-ES" dirty="0">
                <a:solidFill>
                  <a:srgbClr val="002060"/>
                </a:solidFill>
              </a:rPr>
              <a:t>//… </a:t>
            </a:r>
          </a:p>
          <a:p>
            <a:pPr lvl="0"/>
            <a:r>
              <a:rPr lang="es-ES" dirty="0" smtClean="0">
                <a:solidFill>
                  <a:srgbClr val="FFC000"/>
                </a:solidFill>
              </a:rPr>
              <a:t>//Constructor </a:t>
            </a:r>
            <a:endParaRPr lang="es-ES" dirty="0">
              <a:solidFill>
                <a:srgbClr val="FFC000"/>
              </a:solidFill>
            </a:endParaRPr>
          </a:p>
          <a:p>
            <a:pPr lvl="1"/>
            <a:r>
              <a:rPr lang="en-US" dirty="0" smtClean="0">
                <a:solidFill>
                  <a:srgbClr val="002060"/>
                </a:solidFill>
              </a:rPr>
              <a:t>&lt;</a:t>
            </a:r>
            <a:r>
              <a:rPr lang="en-US" dirty="0" err="1" smtClean="0">
                <a:solidFill>
                  <a:srgbClr val="002060"/>
                </a:solidFill>
              </a:rPr>
              <a:t>Acceso</a:t>
            </a:r>
            <a:r>
              <a:rPr lang="en-US" dirty="0" smtClean="0">
                <a:solidFill>
                  <a:srgbClr val="002060"/>
                </a:solidFill>
              </a:rPr>
              <a:t>&gt;</a:t>
            </a:r>
            <a:r>
              <a:rPr lang="es-ES" dirty="0" smtClean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NombreDeLaClase</a:t>
            </a:r>
            <a:r>
              <a:rPr lang="es-ES" dirty="0" smtClean="0">
                <a:solidFill>
                  <a:srgbClr val="002060"/>
                </a:solidFill>
              </a:rPr>
              <a:t>() {…} </a:t>
            </a:r>
          </a:p>
          <a:p>
            <a:r>
              <a:rPr lang="es-ES" dirty="0" smtClean="0">
                <a:solidFill>
                  <a:srgbClr val="FFC000"/>
                </a:solidFill>
              </a:rPr>
              <a:t>//M</a:t>
            </a:r>
            <a:r>
              <a:rPr lang="es-MX" dirty="0" smtClean="0">
                <a:solidFill>
                  <a:srgbClr val="FFC000"/>
                </a:solidFill>
              </a:rPr>
              <a:t>é</a:t>
            </a:r>
            <a:r>
              <a:rPr lang="es-ES" dirty="0" smtClean="0">
                <a:solidFill>
                  <a:srgbClr val="FFC000"/>
                </a:solidFill>
              </a:rPr>
              <a:t>todos </a:t>
            </a:r>
            <a:r>
              <a:rPr lang="es-ES" dirty="0" err="1" smtClean="0">
                <a:solidFill>
                  <a:srgbClr val="FFC000"/>
                </a:solidFill>
              </a:rPr>
              <a:t>get</a:t>
            </a:r>
            <a:r>
              <a:rPr lang="es-ES" dirty="0" smtClean="0">
                <a:solidFill>
                  <a:srgbClr val="FFC000"/>
                </a:solidFill>
              </a:rPr>
              <a:t> y set</a:t>
            </a:r>
          </a:p>
          <a:p>
            <a:r>
              <a:rPr lang="es-ES" dirty="0" smtClean="0">
                <a:solidFill>
                  <a:srgbClr val="002060"/>
                </a:solidFill>
              </a:rPr>
              <a:t>&lt;acceso&gt; &lt;</a:t>
            </a:r>
            <a:r>
              <a:rPr lang="es-ES" dirty="0" err="1" smtClean="0">
                <a:solidFill>
                  <a:srgbClr val="002060"/>
                </a:solidFill>
              </a:rPr>
              <a:t>tipoDato</a:t>
            </a:r>
            <a:r>
              <a:rPr lang="es-ES" dirty="0" smtClean="0">
                <a:solidFill>
                  <a:srgbClr val="002060"/>
                </a:solidFill>
              </a:rPr>
              <a:t>&gt; getPropiedad1(){</a:t>
            </a:r>
          </a:p>
          <a:p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smtClean="0">
                <a:solidFill>
                  <a:srgbClr val="002060"/>
                </a:solidFill>
              </a:rPr>
              <a:t>     </a:t>
            </a:r>
            <a:r>
              <a:rPr lang="es-ES" dirty="0" err="1" smtClean="0">
                <a:solidFill>
                  <a:srgbClr val="002060"/>
                </a:solidFill>
              </a:rPr>
              <a:t>return</a:t>
            </a:r>
            <a:r>
              <a:rPr lang="es-ES" dirty="0" smtClean="0">
                <a:solidFill>
                  <a:srgbClr val="002060"/>
                </a:solidFill>
              </a:rPr>
              <a:t>  </a:t>
            </a:r>
            <a:r>
              <a:rPr lang="es-ES" dirty="0" smtClean="0">
                <a:solidFill>
                  <a:srgbClr val="FF0000"/>
                </a:solidFill>
              </a:rPr>
              <a:t>this</a:t>
            </a:r>
            <a:r>
              <a:rPr lang="es-ES" dirty="0" smtClean="0">
                <a:solidFill>
                  <a:srgbClr val="002060"/>
                </a:solidFill>
              </a:rPr>
              <a:t>.Propiedad1;</a:t>
            </a:r>
            <a:endParaRPr lang="es-ES" dirty="0">
              <a:solidFill>
                <a:srgbClr val="002060"/>
              </a:solidFill>
            </a:endParaRPr>
          </a:p>
          <a:p>
            <a:r>
              <a:rPr lang="es-ES" dirty="0" smtClean="0">
                <a:solidFill>
                  <a:srgbClr val="002060"/>
                </a:solidFill>
              </a:rPr>
              <a:t>    }</a:t>
            </a:r>
          </a:p>
          <a:p>
            <a:r>
              <a:rPr lang="es-ES" dirty="0">
                <a:solidFill>
                  <a:srgbClr val="002060"/>
                </a:solidFill>
              </a:rPr>
              <a:t>&lt;acceso&gt; &lt;</a:t>
            </a:r>
            <a:r>
              <a:rPr lang="es-ES" dirty="0" err="1">
                <a:solidFill>
                  <a:srgbClr val="002060"/>
                </a:solidFill>
              </a:rPr>
              <a:t>tipoDato</a:t>
            </a:r>
            <a:r>
              <a:rPr lang="es-ES" dirty="0">
                <a:solidFill>
                  <a:srgbClr val="002060"/>
                </a:solidFill>
              </a:rPr>
              <a:t>&gt; </a:t>
            </a:r>
            <a:r>
              <a:rPr lang="es-ES" dirty="0" smtClean="0">
                <a:solidFill>
                  <a:srgbClr val="002060"/>
                </a:solidFill>
              </a:rPr>
              <a:t>setPropiedad1(</a:t>
            </a:r>
            <a:r>
              <a:rPr lang="es-ES" dirty="0">
                <a:solidFill>
                  <a:srgbClr val="002060"/>
                </a:solidFill>
              </a:rPr>
              <a:t>&lt;</a:t>
            </a:r>
            <a:r>
              <a:rPr lang="es-ES" dirty="0" err="1">
                <a:solidFill>
                  <a:srgbClr val="002060"/>
                </a:solidFill>
              </a:rPr>
              <a:t>tipoDato</a:t>
            </a:r>
            <a:r>
              <a:rPr lang="es-ES" dirty="0">
                <a:solidFill>
                  <a:srgbClr val="002060"/>
                </a:solidFill>
              </a:rPr>
              <a:t>&gt; </a:t>
            </a:r>
            <a:r>
              <a:rPr lang="es-ES" dirty="0" smtClean="0">
                <a:solidFill>
                  <a:srgbClr val="002060"/>
                </a:solidFill>
              </a:rPr>
              <a:t> d){</a:t>
            </a:r>
            <a:endParaRPr lang="es-ES" dirty="0">
              <a:solidFill>
                <a:srgbClr val="002060"/>
              </a:solidFill>
            </a:endParaRPr>
          </a:p>
          <a:p>
            <a:r>
              <a:rPr lang="es-ES" dirty="0">
                <a:solidFill>
                  <a:srgbClr val="002060"/>
                </a:solidFill>
              </a:rPr>
              <a:t>      </a:t>
            </a:r>
            <a:r>
              <a:rPr lang="es-ES" dirty="0" smtClean="0">
                <a:solidFill>
                  <a:srgbClr val="002060"/>
                </a:solidFill>
              </a:rPr>
              <a:t> </a:t>
            </a:r>
            <a:r>
              <a:rPr lang="es-ES" dirty="0" smtClean="0">
                <a:solidFill>
                  <a:srgbClr val="FF0000"/>
                </a:solidFill>
              </a:rPr>
              <a:t>this</a:t>
            </a:r>
            <a:r>
              <a:rPr lang="es-ES" dirty="0" smtClean="0">
                <a:solidFill>
                  <a:srgbClr val="002060"/>
                </a:solidFill>
              </a:rPr>
              <a:t>.Propiedad1 = d;</a:t>
            </a:r>
            <a:endParaRPr lang="es-ES" dirty="0">
              <a:solidFill>
                <a:srgbClr val="002060"/>
              </a:solidFill>
            </a:endParaRPr>
          </a:p>
          <a:p>
            <a:r>
              <a:rPr lang="es-ES" dirty="0">
                <a:solidFill>
                  <a:srgbClr val="002060"/>
                </a:solidFill>
              </a:rPr>
              <a:t>    </a:t>
            </a:r>
            <a:r>
              <a:rPr lang="es-ES" dirty="0" smtClean="0">
                <a:solidFill>
                  <a:srgbClr val="002060"/>
                </a:solidFill>
              </a:rPr>
              <a:t>}</a:t>
            </a:r>
            <a:endParaRPr lang="es-ES" dirty="0">
              <a:solidFill>
                <a:srgbClr val="002060"/>
              </a:solidFill>
            </a:endParaRPr>
          </a:p>
          <a:p>
            <a:r>
              <a:rPr lang="es-ES" dirty="0" smtClean="0">
                <a:solidFill>
                  <a:srgbClr val="002060"/>
                </a:solidFill>
              </a:rPr>
              <a:t>}</a:t>
            </a:r>
          </a:p>
          <a:p>
            <a:pPr lvl="1"/>
            <a:endParaRPr kumimoji="0" lang="es-ES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ángulo 21" descr="Cuadrado de fondo blanco">
            <a:extLst>
              <a:ext uri="{FF2B5EF4-FFF2-40B4-BE49-F238E27FC236}">
                <a16:creationId xmlns:a16="http://schemas.microsoft.com/office/drawing/2014/main" xmlns="" id="{AA0E0CBA-1F82-43A8-9DE3-F0F883DB2D26}"/>
              </a:ext>
            </a:extLst>
          </p:cNvPr>
          <p:cNvSpPr/>
          <p:nvPr/>
        </p:nvSpPr>
        <p:spPr>
          <a:xfrm>
            <a:off x="8810172" y="2140661"/>
            <a:ext cx="2668079" cy="471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000" b="1" dirty="0" smtClean="0">
                <a:solidFill>
                  <a:srgbClr val="038B30"/>
                </a:solidFill>
              </a:rPr>
              <a:t>Ejemplo de una clase</a:t>
            </a:r>
          </a:p>
          <a:p>
            <a:pPr lvl="0"/>
            <a:r>
              <a:rPr lang="es-ES" dirty="0" err="1">
                <a:solidFill>
                  <a:srgbClr val="002060"/>
                </a:solidFill>
              </a:rPr>
              <a:t>p</a:t>
            </a:r>
            <a:r>
              <a:rPr lang="es-ES" dirty="0" err="1" smtClean="0">
                <a:solidFill>
                  <a:srgbClr val="002060"/>
                </a:solidFill>
              </a:rPr>
              <a:t>ublic</a:t>
            </a:r>
            <a:r>
              <a:rPr lang="es-ES" dirty="0" smtClean="0">
                <a:solidFill>
                  <a:srgbClr val="002060"/>
                </a:solidFill>
              </a:rPr>
              <a:t> </a:t>
            </a:r>
            <a:r>
              <a:rPr lang="es-ES" dirty="0" err="1" smtClean="0">
                <a:solidFill>
                  <a:srgbClr val="002060"/>
                </a:solidFill>
              </a:rPr>
              <a:t>class</a:t>
            </a:r>
            <a:r>
              <a:rPr lang="es-ES" dirty="0" smtClean="0">
                <a:solidFill>
                  <a:srgbClr val="002060"/>
                </a:solidFill>
              </a:rPr>
              <a:t> </a:t>
            </a:r>
            <a:r>
              <a:rPr lang="es-ES" dirty="0" smtClean="0">
                <a:solidFill>
                  <a:srgbClr val="002060"/>
                </a:solidFill>
              </a:rPr>
              <a:t>Persona </a:t>
            </a:r>
            <a:r>
              <a:rPr lang="es-ES" dirty="0" smtClean="0">
                <a:solidFill>
                  <a:srgbClr val="002060"/>
                </a:solidFill>
              </a:rPr>
              <a:t>{ </a:t>
            </a:r>
            <a:r>
              <a:rPr lang="es-ES" dirty="0" smtClean="0">
                <a:solidFill>
                  <a:srgbClr val="FFC000"/>
                </a:solidFill>
              </a:rPr>
              <a:t>//propiedades  </a:t>
            </a:r>
          </a:p>
          <a:p>
            <a:pPr lvl="0"/>
            <a:r>
              <a:rPr lang="es-ES" dirty="0" err="1">
                <a:solidFill>
                  <a:srgbClr val="002060"/>
                </a:solidFill>
              </a:rPr>
              <a:t>i</a:t>
            </a:r>
            <a:r>
              <a:rPr lang="es-ES" dirty="0" err="1" smtClean="0">
                <a:solidFill>
                  <a:srgbClr val="002060"/>
                </a:solidFill>
              </a:rPr>
              <a:t>nt</a:t>
            </a:r>
            <a:r>
              <a:rPr lang="es-ES" dirty="0" smtClean="0">
                <a:solidFill>
                  <a:srgbClr val="002060"/>
                </a:solidFill>
              </a:rPr>
              <a:t> </a:t>
            </a:r>
            <a:r>
              <a:rPr lang="es-ES" dirty="0" smtClean="0">
                <a:solidFill>
                  <a:srgbClr val="002060"/>
                </a:solidFill>
              </a:rPr>
              <a:t>edad;</a:t>
            </a:r>
            <a:endParaRPr lang="es-ES" dirty="0">
              <a:solidFill>
                <a:srgbClr val="002060"/>
              </a:solidFill>
            </a:endParaRPr>
          </a:p>
          <a:p>
            <a:pPr lvl="0"/>
            <a:r>
              <a:rPr lang="es-ES" dirty="0" err="1">
                <a:solidFill>
                  <a:srgbClr val="002060"/>
                </a:solidFill>
              </a:rPr>
              <a:t>String</a:t>
            </a:r>
            <a:r>
              <a:rPr lang="es-ES" dirty="0">
                <a:solidFill>
                  <a:srgbClr val="002060"/>
                </a:solidFill>
              </a:rPr>
              <a:t> nombre</a:t>
            </a:r>
            <a:r>
              <a:rPr lang="es-ES" dirty="0" smtClean="0">
                <a:solidFill>
                  <a:srgbClr val="002060"/>
                </a:solidFill>
              </a:rPr>
              <a:t>;</a:t>
            </a:r>
            <a:endParaRPr lang="es-ES" dirty="0">
              <a:solidFill>
                <a:srgbClr val="002060"/>
              </a:solidFill>
            </a:endParaRPr>
          </a:p>
          <a:p>
            <a:pPr lvl="0"/>
            <a:r>
              <a:rPr lang="es-ES" dirty="0" err="1">
                <a:solidFill>
                  <a:srgbClr val="002060"/>
                </a:solidFill>
              </a:rPr>
              <a:t>float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smtClean="0">
                <a:solidFill>
                  <a:srgbClr val="002060"/>
                </a:solidFill>
              </a:rPr>
              <a:t>sueldo; </a:t>
            </a:r>
            <a:endParaRPr lang="es-ES" dirty="0">
              <a:solidFill>
                <a:srgbClr val="002060"/>
              </a:solidFill>
            </a:endParaRPr>
          </a:p>
          <a:p>
            <a:pPr lvl="0"/>
            <a:r>
              <a:rPr lang="es-ES" dirty="0">
                <a:solidFill>
                  <a:srgbClr val="002060"/>
                </a:solidFill>
              </a:rPr>
              <a:t>//… </a:t>
            </a:r>
          </a:p>
          <a:p>
            <a:pPr lvl="0"/>
            <a:r>
              <a:rPr lang="es-ES" dirty="0" smtClean="0">
                <a:solidFill>
                  <a:srgbClr val="FFC000"/>
                </a:solidFill>
              </a:rPr>
              <a:t>//Constructor </a:t>
            </a:r>
            <a:endParaRPr lang="es-ES" dirty="0">
              <a:solidFill>
                <a:srgbClr val="FFC000"/>
              </a:solidFill>
            </a:endParaRPr>
          </a:p>
          <a:p>
            <a:pPr lvl="1"/>
            <a:r>
              <a:rPr lang="en-US" dirty="0">
                <a:solidFill>
                  <a:srgbClr val="002060"/>
                </a:solidFill>
              </a:rPr>
              <a:t>p</a:t>
            </a:r>
            <a:r>
              <a:rPr lang="en-US" dirty="0" smtClean="0">
                <a:solidFill>
                  <a:srgbClr val="002060"/>
                </a:solidFill>
              </a:rPr>
              <a:t>ublic </a:t>
            </a:r>
            <a:r>
              <a:rPr lang="es-ES" dirty="0" smtClean="0">
                <a:solidFill>
                  <a:srgbClr val="002060"/>
                </a:solidFill>
              </a:rPr>
              <a:t>persona() {…} </a:t>
            </a:r>
          </a:p>
          <a:p>
            <a:r>
              <a:rPr lang="es-ES" dirty="0" smtClean="0">
                <a:solidFill>
                  <a:srgbClr val="FFC000"/>
                </a:solidFill>
              </a:rPr>
              <a:t>//M</a:t>
            </a:r>
            <a:r>
              <a:rPr lang="es-MX" dirty="0" smtClean="0">
                <a:solidFill>
                  <a:srgbClr val="FFC000"/>
                </a:solidFill>
              </a:rPr>
              <a:t>é</a:t>
            </a:r>
            <a:r>
              <a:rPr lang="es-ES" dirty="0" smtClean="0">
                <a:solidFill>
                  <a:srgbClr val="FFC000"/>
                </a:solidFill>
              </a:rPr>
              <a:t>todos </a:t>
            </a:r>
            <a:r>
              <a:rPr lang="es-ES" dirty="0" err="1" smtClean="0">
                <a:solidFill>
                  <a:srgbClr val="FFC000"/>
                </a:solidFill>
              </a:rPr>
              <a:t>get</a:t>
            </a:r>
            <a:r>
              <a:rPr lang="es-ES" dirty="0" smtClean="0">
                <a:solidFill>
                  <a:srgbClr val="FFC000"/>
                </a:solidFill>
              </a:rPr>
              <a:t> y set</a:t>
            </a:r>
          </a:p>
          <a:p>
            <a:r>
              <a:rPr lang="es-ES" dirty="0" err="1">
                <a:solidFill>
                  <a:srgbClr val="002060"/>
                </a:solidFill>
              </a:rPr>
              <a:t>p</a:t>
            </a:r>
            <a:r>
              <a:rPr lang="es-ES" dirty="0" err="1" smtClean="0">
                <a:solidFill>
                  <a:srgbClr val="002060"/>
                </a:solidFill>
              </a:rPr>
              <a:t>ublic</a:t>
            </a:r>
            <a:r>
              <a:rPr lang="es-ES" dirty="0" smtClean="0">
                <a:solidFill>
                  <a:srgbClr val="002060"/>
                </a:solidFill>
              </a:rPr>
              <a:t> </a:t>
            </a:r>
            <a:r>
              <a:rPr lang="es-ES" dirty="0" err="1" smtClean="0">
                <a:solidFill>
                  <a:srgbClr val="002060"/>
                </a:solidFill>
              </a:rPr>
              <a:t>int</a:t>
            </a:r>
            <a:r>
              <a:rPr lang="es-ES" dirty="0" smtClean="0">
                <a:solidFill>
                  <a:srgbClr val="002060"/>
                </a:solidFill>
              </a:rPr>
              <a:t> </a:t>
            </a:r>
            <a:r>
              <a:rPr lang="es-ES" dirty="0" err="1" smtClean="0">
                <a:solidFill>
                  <a:srgbClr val="002060"/>
                </a:solidFill>
              </a:rPr>
              <a:t>getEdad</a:t>
            </a:r>
            <a:r>
              <a:rPr lang="es-ES" dirty="0" smtClean="0">
                <a:solidFill>
                  <a:srgbClr val="002060"/>
                </a:solidFill>
              </a:rPr>
              <a:t>(){</a:t>
            </a:r>
          </a:p>
          <a:p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smtClean="0">
                <a:solidFill>
                  <a:srgbClr val="002060"/>
                </a:solidFill>
              </a:rPr>
              <a:t>     </a:t>
            </a:r>
            <a:r>
              <a:rPr lang="es-ES" dirty="0" err="1" smtClean="0">
                <a:solidFill>
                  <a:srgbClr val="002060"/>
                </a:solidFill>
              </a:rPr>
              <a:t>return</a:t>
            </a:r>
            <a:r>
              <a:rPr lang="es-ES" dirty="0" smtClean="0">
                <a:solidFill>
                  <a:srgbClr val="002060"/>
                </a:solidFill>
              </a:rPr>
              <a:t>  </a:t>
            </a:r>
            <a:r>
              <a:rPr lang="es-ES" dirty="0" err="1" smtClean="0">
                <a:solidFill>
                  <a:srgbClr val="FF0000"/>
                </a:solidFill>
              </a:rPr>
              <a:t>this</a:t>
            </a:r>
            <a:r>
              <a:rPr lang="es-ES" dirty="0" err="1" smtClean="0">
                <a:solidFill>
                  <a:srgbClr val="002060"/>
                </a:solidFill>
              </a:rPr>
              <a:t>.edad</a:t>
            </a:r>
            <a:r>
              <a:rPr lang="es-ES" dirty="0" smtClean="0">
                <a:solidFill>
                  <a:srgbClr val="002060"/>
                </a:solidFill>
              </a:rPr>
              <a:t>;</a:t>
            </a:r>
            <a:endParaRPr lang="es-ES" dirty="0">
              <a:solidFill>
                <a:srgbClr val="002060"/>
              </a:solidFill>
            </a:endParaRPr>
          </a:p>
          <a:p>
            <a:r>
              <a:rPr lang="es-ES" dirty="0" smtClean="0">
                <a:solidFill>
                  <a:srgbClr val="002060"/>
                </a:solidFill>
              </a:rPr>
              <a:t>    }</a:t>
            </a:r>
          </a:p>
          <a:p>
            <a:r>
              <a:rPr lang="es-ES" dirty="0" err="1">
                <a:solidFill>
                  <a:srgbClr val="002060"/>
                </a:solidFill>
              </a:rPr>
              <a:t>public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 smtClean="0">
                <a:solidFill>
                  <a:srgbClr val="002060"/>
                </a:solidFill>
              </a:rPr>
              <a:t>void</a:t>
            </a:r>
            <a:r>
              <a:rPr lang="es-ES" dirty="0" smtClean="0">
                <a:solidFill>
                  <a:srgbClr val="002060"/>
                </a:solidFill>
              </a:rPr>
              <a:t> </a:t>
            </a:r>
            <a:r>
              <a:rPr lang="es-ES" dirty="0" err="1" smtClean="0">
                <a:solidFill>
                  <a:srgbClr val="002060"/>
                </a:solidFill>
              </a:rPr>
              <a:t>setEdad</a:t>
            </a:r>
            <a:r>
              <a:rPr lang="es-ES" dirty="0" smtClean="0">
                <a:solidFill>
                  <a:srgbClr val="002060"/>
                </a:solidFill>
              </a:rPr>
              <a:t>(</a:t>
            </a:r>
            <a:r>
              <a:rPr lang="es-ES" dirty="0" err="1" smtClean="0">
                <a:solidFill>
                  <a:srgbClr val="002060"/>
                </a:solidFill>
              </a:rPr>
              <a:t>int</a:t>
            </a:r>
            <a:r>
              <a:rPr lang="es-ES" dirty="0" smtClean="0">
                <a:solidFill>
                  <a:srgbClr val="002060"/>
                </a:solidFill>
              </a:rPr>
              <a:t>  d){</a:t>
            </a:r>
            <a:endParaRPr lang="es-ES" dirty="0">
              <a:solidFill>
                <a:srgbClr val="002060"/>
              </a:solidFill>
            </a:endParaRPr>
          </a:p>
          <a:p>
            <a:r>
              <a:rPr lang="es-ES" dirty="0">
                <a:solidFill>
                  <a:srgbClr val="002060"/>
                </a:solidFill>
              </a:rPr>
              <a:t>      </a:t>
            </a:r>
            <a:r>
              <a:rPr lang="es-ES" dirty="0" smtClean="0">
                <a:solidFill>
                  <a:srgbClr val="00206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this</a:t>
            </a:r>
            <a:r>
              <a:rPr lang="es-ES" dirty="0" err="1" smtClean="0">
                <a:solidFill>
                  <a:srgbClr val="002060"/>
                </a:solidFill>
              </a:rPr>
              <a:t>.edad</a:t>
            </a:r>
            <a:r>
              <a:rPr lang="es-ES" dirty="0" smtClean="0">
                <a:solidFill>
                  <a:srgbClr val="002060"/>
                </a:solidFill>
              </a:rPr>
              <a:t> = d;</a:t>
            </a:r>
            <a:endParaRPr lang="es-ES" dirty="0">
              <a:solidFill>
                <a:srgbClr val="002060"/>
              </a:solidFill>
            </a:endParaRPr>
          </a:p>
          <a:p>
            <a:r>
              <a:rPr lang="es-ES" dirty="0">
                <a:solidFill>
                  <a:srgbClr val="002060"/>
                </a:solidFill>
              </a:rPr>
              <a:t>    </a:t>
            </a:r>
            <a:r>
              <a:rPr lang="es-ES" dirty="0" smtClean="0">
                <a:solidFill>
                  <a:srgbClr val="002060"/>
                </a:solidFill>
              </a:rPr>
              <a:t>}</a:t>
            </a:r>
            <a:endParaRPr lang="es-ES" dirty="0">
              <a:solidFill>
                <a:srgbClr val="002060"/>
              </a:solidFill>
            </a:endParaRPr>
          </a:p>
          <a:p>
            <a:r>
              <a:rPr lang="es-ES" dirty="0" smtClean="0">
                <a:solidFill>
                  <a:srgbClr val="002060"/>
                </a:solidFill>
              </a:rPr>
              <a:t>}</a:t>
            </a:r>
          </a:p>
          <a:p>
            <a:pPr lvl="1"/>
            <a:endParaRPr kumimoji="0" lang="es-ES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Conector recto 8"/>
          <p:cNvCxnSpPr/>
          <p:nvPr/>
        </p:nvCxnSpPr>
        <p:spPr>
          <a:xfrm>
            <a:off x="8826092" y="2145958"/>
            <a:ext cx="0" cy="4545128"/>
          </a:xfrm>
          <a:prstGeom prst="line">
            <a:avLst/>
          </a:prstGeom>
          <a:ln>
            <a:solidFill>
              <a:srgbClr val="038B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ítulo 3">
            <a:extLst>
              <a:ext uri="{FF2B5EF4-FFF2-40B4-BE49-F238E27FC236}">
                <a16:creationId xmlns:a16="http://schemas.microsoft.com/office/drawing/2014/main" xmlns="" id="{9C2EEB1E-E5B2-44FA-8D26-4D510438DDB9}"/>
              </a:ext>
            </a:extLst>
          </p:cNvPr>
          <p:cNvSpPr txBox="1">
            <a:spLocks/>
          </p:cNvSpPr>
          <p:nvPr/>
        </p:nvSpPr>
        <p:spPr>
          <a:xfrm>
            <a:off x="1497912" y="229943"/>
            <a:ext cx="2922023" cy="845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spc="300" baseline="0">
                <a:solidFill>
                  <a:srgbClr val="2F33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dirty="0" smtClean="0">
                <a:solidFill>
                  <a:srgbClr val="FF0000"/>
                </a:solidFill>
              </a:rPr>
              <a:t>repaso</a:t>
            </a:r>
            <a:endParaRPr lang="es-E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5485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CDA17D7C-7C63-439C-8B50-C9B0F0F9AAF7}"/>
              </a:ext>
            </a:extLst>
          </p:cNvPr>
          <p:cNvGrpSpPr/>
          <p:nvPr/>
        </p:nvGrpSpPr>
        <p:grpSpPr>
          <a:xfrm flipH="1">
            <a:off x="405137" y="636384"/>
            <a:ext cx="11144132" cy="5997891"/>
            <a:chOff x="252031" y="655467"/>
            <a:chExt cx="6845453" cy="5952161"/>
          </a:xfrm>
        </p:grpSpPr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xmlns="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xmlns="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11" name="Rectángulo: Una sola esquina cortada 10" descr="Cuadro de énfasis de pie de página">
            <a:extLst>
              <a:ext uri="{FF2B5EF4-FFF2-40B4-BE49-F238E27FC236}">
                <a16:creationId xmlns:a16="http://schemas.microsoft.com/office/drawing/2014/main" xmlns="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xmlns="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s-ES" smtClean="0"/>
              <a:pPr rtl="0"/>
              <a:t>5</a:t>
            </a:fld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4486951" y="384089"/>
            <a:ext cx="47179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CLASES  </a:t>
            </a:r>
            <a:r>
              <a:rPr lang="es-MX" sz="3200" b="1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class</a:t>
            </a:r>
            <a:r>
              <a:rPr lang="es-MX" sz="32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en Java</a:t>
            </a:r>
            <a:endParaRPr lang="es-MX" sz="3200" b="1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007665" y="1243769"/>
            <a:ext cx="104150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b="1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Objeto</a:t>
            </a:r>
            <a:r>
              <a:rPr lang="es-MX" sz="20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: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Un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objeto es cualquier cosa sobre la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que podemos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emitir un concepto.</a:t>
            </a:r>
            <a:endParaRPr lang="es-MX" sz="32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42" y="1608961"/>
            <a:ext cx="4905830" cy="1531932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1831891" y="2668555"/>
            <a:ext cx="374576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000" b="1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ESTRUCTURA – </a:t>
            </a:r>
            <a:r>
              <a:rPr lang="es-MX" sz="2000" b="1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Persona</a:t>
            </a:r>
          </a:p>
          <a:p>
            <a:pPr algn="ctr"/>
            <a:endParaRPr lang="es-MX" sz="2000" b="1" dirty="0" smtClean="0">
              <a:solidFill>
                <a:srgbClr val="04C043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lvl="1"/>
            <a:r>
              <a:rPr lang="es-MX" b="1" dirty="0" smtClean="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</a:t>
            </a:r>
            <a:r>
              <a:rPr lang="es-MX" b="1" dirty="0" smtClean="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Nombre </a:t>
            </a:r>
            <a:r>
              <a:rPr lang="es-MX" b="1" dirty="0" smtClean="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completo.</a:t>
            </a:r>
          </a:p>
          <a:p>
            <a:pPr lvl="1"/>
            <a:r>
              <a:rPr lang="es-MX" b="1" dirty="0" smtClean="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-Fecha Nacimiento.</a:t>
            </a:r>
          </a:p>
          <a:p>
            <a:pPr lvl="1"/>
            <a:r>
              <a:rPr lang="es-MX" b="1" dirty="0" smtClean="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-Nacionalidad.</a:t>
            </a:r>
          </a:p>
          <a:p>
            <a:pPr lvl="1"/>
            <a:r>
              <a:rPr lang="es-MX" b="1" dirty="0" smtClean="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-Etnia.</a:t>
            </a:r>
          </a:p>
          <a:p>
            <a:pPr lvl="1"/>
            <a:r>
              <a:rPr lang="es-MX" b="1" dirty="0" smtClean="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-…</a:t>
            </a:r>
            <a:endParaRPr lang="es-MX" dirty="0">
              <a:solidFill>
                <a:schemeClr val="tx2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5864348" y="2668555"/>
            <a:ext cx="4149427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000" b="1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COMPORTAMIENTO – Persona</a:t>
            </a:r>
          </a:p>
          <a:p>
            <a:pPr algn="ctr"/>
            <a:endParaRPr lang="es-MX" sz="2000" b="1" dirty="0" smtClean="0">
              <a:solidFill>
                <a:srgbClr val="04C043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lvl="1"/>
            <a:r>
              <a:rPr lang="es-MX" b="1" dirty="0" smtClean="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-Comer().</a:t>
            </a:r>
          </a:p>
          <a:p>
            <a:pPr lvl="1"/>
            <a:r>
              <a:rPr lang="es-MX" b="1" dirty="0" smtClean="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-Dormir().</a:t>
            </a:r>
          </a:p>
          <a:p>
            <a:pPr lvl="1"/>
            <a:r>
              <a:rPr lang="es-MX" b="1" dirty="0" smtClean="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-Jugar().</a:t>
            </a:r>
          </a:p>
          <a:p>
            <a:pPr lvl="1"/>
            <a:r>
              <a:rPr lang="es-MX" b="1" dirty="0" smtClean="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-Correr().</a:t>
            </a:r>
          </a:p>
          <a:p>
            <a:pPr lvl="1"/>
            <a:r>
              <a:rPr lang="es-MX" b="1" dirty="0" smtClean="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-…</a:t>
            </a:r>
            <a:endParaRPr lang="es-MX" dirty="0">
              <a:solidFill>
                <a:schemeClr val="tx2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1070928" y="4986617"/>
            <a:ext cx="106019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b="1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Método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: Es un conjunto de instrucciones definidas dentro de una clase, que realiza una determinada tarea y a las que podamos invocar mediante un nombre.  </a:t>
            </a:r>
            <a:endParaRPr lang="es-MX" sz="32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588" y="290608"/>
            <a:ext cx="2725907" cy="270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73" y="-39505"/>
            <a:ext cx="9710624" cy="1189038"/>
          </a:xfrm>
        </p:spPr>
        <p:txBody>
          <a:bodyPr rtlCol="0"/>
          <a:lstStyle/>
          <a:p>
            <a:r>
              <a:rPr lang="es-MX" dirty="0" smtClean="0"/>
              <a:t>TIPOS DE CLASES DE</a:t>
            </a:r>
            <a:endParaRPr lang="es-ES" sz="2800" dirty="0">
              <a:solidFill>
                <a:srgbClr val="04C043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EF85080C-B66C-4B03-BE77-8C2994DDD44D}"/>
              </a:ext>
            </a:extLst>
          </p:cNvPr>
          <p:cNvSpPr/>
          <p:nvPr/>
        </p:nvSpPr>
        <p:spPr>
          <a:xfrm flipH="1">
            <a:off x="1357990" y="1130982"/>
            <a:ext cx="10045745" cy="5602690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4BFC890C-B560-45C1-9FF4-08AA00E16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 rtl="0"/>
              <a:t>6</a:t>
            </a:fld>
            <a:endParaRPr lang="es-ES" dirty="0"/>
          </a:p>
        </p:txBody>
      </p:sp>
      <p:sp>
        <p:nvSpPr>
          <p:cNvPr id="13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7874419" y="238738"/>
            <a:ext cx="1963058" cy="5405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sz="3200" b="1" dirty="0" smtClean="0">
                <a:solidFill>
                  <a:srgbClr val="04C0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JAVA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97CAE694-E5D7-45D8-80CE-4067B6610E53}"/>
              </a:ext>
            </a:extLst>
          </p:cNvPr>
          <p:cNvSpPr/>
          <p:nvPr/>
        </p:nvSpPr>
        <p:spPr>
          <a:xfrm flipH="1">
            <a:off x="721897" y="1130982"/>
            <a:ext cx="10675072" cy="542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1" name="Rectángulo 20"/>
          <p:cNvSpPr/>
          <p:nvPr/>
        </p:nvSpPr>
        <p:spPr>
          <a:xfrm>
            <a:off x="721897" y="1284126"/>
            <a:ext cx="1147010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b="1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Podemos diferenciar las clases según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su cometido:</a:t>
            </a:r>
          </a:p>
          <a:p>
            <a:endParaRPr lang="es-MX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MX" sz="20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 </a:t>
            </a:r>
            <a:r>
              <a:rPr lang="es-MX" sz="2000" b="1" dirty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Modelo</a:t>
            </a:r>
            <a:r>
              <a:rPr lang="es-MX" sz="2000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MX" sz="17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</a:t>
            </a:r>
            <a:r>
              <a:rPr lang="es-MX" sz="17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epresentan </a:t>
            </a:r>
            <a:r>
              <a:rPr lang="es-MX" sz="17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objetos o hechos </a:t>
            </a:r>
            <a:r>
              <a:rPr lang="es-MX" sz="17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 la naturaleza, suelen </a:t>
            </a:r>
            <a:r>
              <a:rPr lang="es-MX" sz="17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tener atributos, </a:t>
            </a:r>
            <a:r>
              <a:rPr lang="es-MX" sz="1700" b="1" i="1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getters</a:t>
            </a:r>
            <a:r>
              <a:rPr lang="es-MX" sz="1700" b="1" i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MX" sz="1700" b="1" i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y </a:t>
            </a:r>
            <a:r>
              <a:rPr lang="es-MX" sz="1700" b="1" i="1" dirty="0" err="1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setters</a:t>
            </a:r>
            <a:r>
              <a:rPr lang="es-MX" sz="1700" b="1" i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 </a:t>
            </a:r>
            <a:r>
              <a:rPr lang="es-MX" sz="1700" b="1" i="1" dirty="0" err="1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equals</a:t>
            </a:r>
            <a:r>
              <a:rPr lang="es-MX" sz="1700" b="1" i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es-MX" sz="20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 </a:t>
            </a:r>
            <a:r>
              <a:rPr lang="es-MX" sz="2000" b="1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Genérica</a:t>
            </a:r>
            <a:r>
              <a:rPr lang="es-MX" sz="20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MX" sz="17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Se trata de una clase parametrizada </a:t>
            </a:r>
            <a:r>
              <a:rPr lang="es-MX" sz="17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sobre uno </a:t>
            </a:r>
            <a:r>
              <a:rPr lang="es-MX" sz="17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 más </a:t>
            </a:r>
            <a:r>
              <a:rPr lang="es-MX" sz="17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tipos.</a:t>
            </a:r>
            <a:endParaRPr lang="es-MX" sz="1700" b="1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MX" sz="20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 </a:t>
            </a:r>
            <a:r>
              <a:rPr lang="es-MX" sz="2000" b="1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Abstracta </a:t>
            </a:r>
            <a:r>
              <a:rPr lang="es-MX" sz="17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No </a:t>
            </a:r>
            <a:r>
              <a:rPr lang="es-MX" sz="17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se pueden crear instancias de la </a:t>
            </a:r>
            <a:r>
              <a:rPr lang="es-MX" sz="17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misma y puede </a:t>
            </a:r>
            <a:r>
              <a:rPr lang="es-MX" sz="17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tener métodos con implementación </a:t>
            </a:r>
            <a:r>
              <a:rPr lang="es-MX" sz="17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y atributos</a:t>
            </a:r>
            <a:endParaRPr lang="es-MX" sz="1700" b="1" dirty="0" smtClean="0">
              <a:solidFill>
                <a:srgbClr val="05D74D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MX" sz="20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 </a:t>
            </a:r>
            <a:r>
              <a:rPr lang="es-MX" sz="2000" b="1" dirty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Servicios</a:t>
            </a:r>
            <a:r>
              <a:rPr lang="es-MX" sz="2000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MX" sz="17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Lógica </a:t>
            </a:r>
            <a:r>
              <a:rPr lang="es-MX" sz="17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 </a:t>
            </a:r>
            <a:r>
              <a:rPr lang="es-MX" sz="17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negocio</a:t>
            </a:r>
            <a:r>
              <a:rPr lang="es-MX" sz="17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. </a:t>
            </a:r>
            <a:r>
              <a:rPr lang="es-MX" sz="17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Pueden tener atributos, pero </a:t>
            </a:r>
            <a:r>
              <a:rPr lang="es-MX" sz="17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sobre todo métodos públicos </a:t>
            </a:r>
            <a:r>
              <a:rPr lang="es-MX" sz="17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y privados. </a:t>
            </a:r>
            <a:r>
              <a:rPr lang="es-MX" sz="20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	 </a:t>
            </a:r>
          </a:p>
          <a:p>
            <a:r>
              <a:rPr lang="es-MX" sz="20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 </a:t>
            </a:r>
            <a:r>
              <a:rPr lang="es-MX" sz="2000" b="1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Test </a:t>
            </a:r>
            <a:r>
              <a:rPr lang="es-MX" sz="17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</a:t>
            </a:r>
            <a:r>
              <a:rPr lang="es-MX" sz="17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lases </a:t>
            </a:r>
            <a:r>
              <a:rPr lang="es-MX" sz="17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orientadas a realizar </a:t>
            </a:r>
            <a:r>
              <a:rPr lang="es-MX" sz="17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pruebas de </a:t>
            </a:r>
            <a:r>
              <a:rPr lang="es-MX" sz="17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nuestra </a:t>
            </a:r>
            <a:r>
              <a:rPr lang="es-MX" sz="17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aplicación.</a:t>
            </a:r>
            <a:endParaRPr lang="es-MX" sz="1700" b="1" dirty="0" smtClean="0">
              <a:solidFill>
                <a:srgbClr val="05D74D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MX" sz="20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 </a:t>
            </a:r>
            <a:r>
              <a:rPr lang="es-MX" sz="2000" b="1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Singleton</a:t>
            </a:r>
            <a:r>
              <a:rPr lang="es-MX" sz="2000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MX" sz="17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Patrón de diseño (</a:t>
            </a:r>
            <a:r>
              <a:rPr lang="es-MX" sz="1700" dirty="0" err="1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GoF</a:t>
            </a:r>
            <a:r>
              <a:rPr lang="es-MX" sz="17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), son clases </a:t>
            </a:r>
            <a:r>
              <a:rPr lang="es-MX" sz="17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 las que </a:t>
            </a:r>
            <a:r>
              <a:rPr lang="es-MX" sz="17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no queremos </a:t>
            </a:r>
            <a:r>
              <a:rPr lang="es-MX" sz="17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tener más de una </a:t>
            </a:r>
            <a:r>
              <a:rPr lang="es-MX" sz="17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instancia</a:t>
            </a:r>
            <a:r>
              <a:rPr lang="es-MX" sz="20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.</a:t>
            </a:r>
            <a:r>
              <a:rPr lang="es-MX" sz="20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	</a:t>
            </a:r>
            <a:r>
              <a:rPr lang="es-MX" sz="20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</a:p>
          <a:p>
            <a:r>
              <a:rPr lang="es-MX" sz="20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 </a:t>
            </a:r>
            <a:r>
              <a:rPr lang="es-MX" sz="2000" b="1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Auxiliares </a:t>
            </a:r>
            <a:r>
              <a:rPr lang="es-MX" sz="17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Sirven para realizar </a:t>
            </a:r>
            <a:r>
              <a:rPr lang="pt-BR" sz="17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operaciones auxiliares de cálculo o </a:t>
            </a:r>
            <a:r>
              <a:rPr lang="es-MX" sz="17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transformación de datos. Métodos estáticos.</a:t>
            </a:r>
          </a:p>
          <a:p>
            <a:pPr>
              <a:lnSpc>
                <a:spcPct val="150000"/>
              </a:lnSpc>
            </a:pPr>
            <a:r>
              <a:rPr lang="es-MX" sz="20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</a:t>
            </a:r>
            <a:r>
              <a:rPr lang="es-MX" sz="2000" b="1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Final </a:t>
            </a:r>
            <a:r>
              <a:rPr lang="es-MX" sz="17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Son clases que no se pueden </a:t>
            </a:r>
            <a:r>
              <a:rPr lang="es-MX" sz="17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extender, en </a:t>
            </a:r>
            <a:r>
              <a:rPr lang="es-MX" sz="17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una jerarquía de herencia, son el </a:t>
            </a:r>
            <a:r>
              <a:rPr lang="es-MX" sz="17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último </a:t>
            </a:r>
            <a:r>
              <a:rPr lang="es-MX" sz="1700" b="1" i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nodo</a:t>
            </a:r>
            <a:r>
              <a:rPr lang="es-MX" sz="1700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.</a:t>
            </a:r>
            <a:r>
              <a:rPr lang="es-MX" sz="17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                                    </a:t>
            </a:r>
          </a:p>
          <a:p>
            <a:r>
              <a:rPr lang="es-MX" sz="20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▸ </a:t>
            </a:r>
            <a:r>
              <a:rPr lang="es-MX" sz="2000" b="1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Main</a:t>
            </a:r>
            <a:r>
              <a:rPr lang="es-MX" sz="20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MX" sz="17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</a:t>
            </a:r>
            <a:r>
              <a:rPr lang="es-MX" sz="17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on </a:t>
            </a:r>
            <a:r>
              <a:rPr lang="es-MX" sz="17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el punto de entrada de la </a:t>
            </a:r>
            <a:r>
              <a:rPr lang="es-MX" sz="17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aplicación.</a:t>
            </a:r>
            <a:endParaRPr lang="es-MX" sz="1700" b="1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561" y="149342"/>
            <a:ext cx="2014694" cy="200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3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CDA17D7C-7C63-439C-8B50-C9B0F0F9AAF7}"/>
              </a:ext>
            </a:extLst>
          </p:cNvPr>
          <p:cNvGrpSpPr/>
          <p:nvPr/>
        </p:nvGrpSpPr>
        <p:grpSpPr>
          <a:xfrm flipH="1">
            <a:off x="405137" y="636384"/>
            <a:ext cx="11144132" cy="5997891"/>
            <a:chOff x="252031" y="655467"/>
            <a:chExt cx="6845453" cy="5952161"/>
          </a:xfrm>
        </p:grpSpPr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xmlns="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xmlns="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Rectángulo: Una sola esquina cortada 10" descr="Cuadro de énfasis de pie de página">
            <a:extLst>
              <a:ext uri="{FF2B5EF4-FFF2-40B4-BE49-F238E27FC236}">
                <a16:creationId xmlns:a16="http://schemas.microsoft.com/office/drawing/2014/main" xmlns="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xmlns="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2E478F-E849-4A8C-AF1F-CBCC78A7CBF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180115" y="384089"/>
            <a:ext cx="69668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Modificadores</a:t>
            </a:r>
            <a:r>
              <a:rPr kumimoji="0" lang="es-MX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5D74D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</a:t>
            </a:r>
            <a:r>
              <a:rPr kumimoji="0" lang="es-MX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Metodos</a:t>
            </a:r>
            <a:r>
              <a:rPr kumimoji="0" lang="es-MX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en </a:t>
            </a:r>
            <a:r>
              <a:rPr kumimoji="0" lang="es-MX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5D74D"/>
                </a:solidFill>
                <a:effectLst/>
                <a:uLnTx/>
                <a:uFillTx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Java</a:t>
            </a:r>
            <a:endParaRPr kumimoji="0" lang="es-MX" sz="3200" b="1" i="0" u="none" strike="noStrike" kern="1200" cap="none" spc="0" normalizeH="0" baseline="0" noProof="0" dirty="0">
              <a:ln>
                <a:noFill/>
              </a:ln>
              <a:solidFill>
                <a:srgbClr val="05D74D"/>
              </a:solidFill>
              <a:effectLst/>
              <a:uLnTx/>
              <a:uFillTx/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318" y="1422630"/>
            <a:ext cx="10267950" cy="44577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64" y="4388836"/>
            <a:ext cx="2056534" cy="204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51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652" y="0"/>
            <a:ext cx="9710624" cy="1189038"/>
          </a:xfrm>
        </p:spPr>
        <p:txBody>
          <a:bodyPr rtlCol="0"/>
          <a:lstStyle/>
          <a:p>
            <a:r>
              <a:rPr lang="es-MX" dirty="0" smtClean="0"/>
              <a:t>ALGUNOS CONCEPTOS DE</a:t>
            </a:r>
            <a:endParaRPr lang="es-ES" sz="2800" dirty="0">
              <a:solidFill>
                <a:srgbClr val="04C043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EF85080C-B66C-4B03-BE77-8C2994DDD44D}"/>
              </a:ext>
            </a:extLst>
          </p:cNvPr>
          <p:cNvSpPr/>
          <p:nvPr/>
        </p:nvSpPr>
        <p:spPr>
          <a:xfrm flipH="1">
            <a:off x="1357990" y="1130982"/>
            <a:ext cx="10045745" cy="5602690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4BFC890C-B560-45C1-9FF4-08AA00E16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 rtl="0"/>
              <a:t>8</a:t>
            </a:fld>
            <a:endParaRPr lang="es-ES" dirty="0"/>
          </a:p>
        </p:txBody>
      </p:sp>
      <p:sp>
        <p:nvSpPr>
          <p:cNvPr id="13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7874419" y="267314"/>
            <a:ext cx="1963058" cy="5405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sz="3200" b="1" dirty="0" smtClean="0">
                <a:solidFill>
                  <a:srgbClr val="04C0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POO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97CAE694-E5D7-45D8-80CE-4067B6610E53}"/>
              </a:ext>
            </a:extLst>
          </p:cNvPr>
          <p:cNvSpPr/>
          <p:nvPr/>
        </p:nvSpPr>
        <p:spPr>
          <a:xfrm flipH="1">
            <a:off x="728663" y="1130981"/>
            <a:ext cx="10675072" cy="542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1" name="Rectángulo 20"/>
          <p:cNvSpPr/>
          <p:nvPr/>
        </p:nvSpPr>
        <p:spPr>
          <a:xfrm>
            <a:off x="988657" y="1787768"/>
            <a:ext cx="1041507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b="1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* POO</a:t>
            </a:r>
            <a:r>
              <a:rPr lang="es-MX" sz="20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: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Programación orientada a objetos, es un paradigma de programación que viene a innovar la forma de obtener resultados. Los </a:t>
            </a:r>
            <a:r>
              <a:rPr lang="es-MX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objetos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manipulan los datos de entrada para la obtención de datos de salida específicos.</a:t>
            </a:r>
          </a:p>
          <a:p>
            <a:endParaRPr lang="es-MX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s-MX" sz="2400" b="1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* </a:t>
            </a:r>
            <a:r>
              <a:rPr lang="es-MX" sz="2000" b="1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Abstracción</a:t>
            </a:r>
            <a:r>
              <a:rPr lang="es-MX" sz="24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:</a:t>
            </a:r>
            <a:r>
              <a:rPr lang="es-MX" sz="2400" b="1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ES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Características especificas de un objeto, aquellas que lo distinguen de los demás tipos de objetos y que logran definir límites conceptuales respecto a quien está haciendo dicha abstracción del objeto.</a:t>
            </a:r>
            <a:endParaRPr lang="es-MX" b="1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s-MX" sz="2000" b="1" dirty="0" smtClean="0">
              <a:solidFill>
                <a:srgbClr val="04C043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s-MX" sz="2000" b="1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* Encapsulación</a:t>
            </a:r>
            <a:r>
              <a:rPr lang="es-MX" sz="2000" b="1" dirty="0" smtClean="0">
                <a:solidFill>
                  <a:srgbClr val="2F334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: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Los objetos conocen solamente su estructura, no la de los demás.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Los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atributos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 un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objeto se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deben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consultar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editar a través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atributos de métodos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.</a:t>
            </a:r>
            <a:endParaRPr lang="es-MX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580" y="4643238"/>
            <a:ext cx="2105391" cy="209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129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Paisaje urbano" title="Paisaje urbano">
            <a:extLst>
              <a:ext uri="{FF2B5EF4-FFF2-40B4-BE49-F238E27FC236}">
                <a16:creationId xmlns:a16="http://schemas.microsoft.com/office/drawing/2014/main" xmlns="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32B205EF-4045-42E3-8101-270CAA2CF42C}"/>
              </a:ext>
            </a:extLst>
          </p:cNvPr>
          <p:cNvSpPr/>
          <p:nvPr/>
        </p:nvSpPr>
        <p:spPr>
          <a:xfrm>
            <a:off x="-71017" y="4754"/>
            <a:ext cx="12305881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17" y="0"/>
            <a:ext cx="12334032" cy="6858000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xmlns="" id="{32B205EF-4045-42E3-8101-270CAA2CF42C}"/>
              </a:ext>
            </a:extLst>
          </p:cNvPr>
          <p:cNvSpPr/>
          <p:nvPr/>
        </p:nvSpPr>
        <p:spPr>
          <a:xfrm>
            <a:off x="-71017" y="-17505"/>
            <a:ext cx="12263015" cy="687550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u="sng" dirty="0"/>
              <a:t>2</a:t>
            </a:r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r>
              <a:rPr lang="es-ES" u="sng" dirty="0"/>
              <a:t>+</a:t>
            </a:r>
          </a:p>
          <a:p>
            <a:pPr algn="ctr" rtl="0"/>
            <a:endParaRPr lang="es-ES" u="sng" dirty="0"/>
          </a:p>
        </p:txBody>
      </p:sp>
      <p:grpSp>
        <p:nvGrpSpPr>
          <p:cNvPr id="12" name="Grupo 11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1101DF86-6B00-49D3-9EFB-456055F79899}"/>
              </a:ext>
            </a:extLst>
          </p:cNvPr>
          <p:cNvGrpSpPr/>
          <p:nvPr/>
        </p:nvGrpSpPr>
        <p:grpSpPr>
          <a:xfrm flipH="1" flipV="1">
            <a:off x="-71017" y="-17504"/>
            <a:ext cx="3719513" cy="3117076"/>
            <a:chOff x="883522" y="460731"/>
            <a:chExt cx="5276606" cy="5716232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xmlns="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pic>
          <p:nvPicPr>
            <p:cNvPr id="18" name="Gráfico 17" descr="Cuadrado abierto">
              <a:extLst>
                <a:ext uri="{FF2B5EF4-FFF2-40B4-BE49-F238E27FC236}">
                  <a16:creationId xmlns:a16="http://schemas.microsoft.com/office/drawing/2014/main" xmlns="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6568F216-4DE5-421A-A222-041B654BB87E}"/>
                </a:ext>
              </a:extLst>
            </p:cNvPr>
            <p:cNvSpPr/>
            <p:nvPr/>
          </p:nvSpPr>
          <p:spPr>
            <a:xfrm>
              <a:off x="883522" y="460731"/>
              <a:ext cx="4351912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98" y="849263"/>
            <a:ext cx="2922023" cy="845413"/>
          </a:xfrm>
        </p:spPr>
        <p:txBody>
          <a:bodyPr rtlCol="0">
            <a:normAutofit/>
          </a:bodyPr>
          <a:lstStyle/>
          <a:p>
            <a:pPr rtl="0"/>
            <a:r>
              <a:rPr lang="es-ES" sz="2800" dirty="0" smtClean="0"/>
              <a:t>herencia</a:t>
            </a:r>
            <a:endParaRPr lang="es-ES" sz="2800" dirty="0"/>
          </a:p>
        </p:txBody>
      </p:sp>
      <p:sp>
        <p:nvSpPr>
          <p:cNvPr id="14" name="Rectángulo: Una sola esquina cortada 13" descr="Bloque de énfasis de pie de página">
            <a:extLst>
              <a:ext uri="{FF2B5EF4-FFF2-40B4-BE49-F238E27FC236}">
                <a16:creationId xmlns:a16="http://schemas.microsoft.com/office/drawing/2014/main" xmlns="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:a16="http://schemas.microsoft.com/office/drawing/2014/main" xmlns="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s-ES" smtClean="0"/>
              <a:pPr rtl="0"/>
              <a:t>9</a:t>
            </a:fld>
            <a:endParaRPr lang="es-ES" dirty="0"/>
          </a:p>
        </p:txBody>
      </p:sp>
      <p:sp>
        <p:nvSpPr>
          <p:cNvPr id="13" name="Rectángulo 12" descr="Cuadrado de fondo blanco">
            <a:extLst>
              <a:ext uri="{FF2B5EF4-FFF2-40B4-BE49-F238E27FC236}">
                <a16:creationId xmlns:a16="http://schemas.microsoft.com/office/drawing/2014/main" xmlns="" id="{AA0E0CBA-1F82-43A8-9DE3-F0F883DB2D26}"/>
              </a:ext>
            </a:extLst>
          </p:cNvPr>
          <p:cNvSpPr/>
          <p:nvPr/>
        </p:nvSpPr>
        <p:spPr>
          <a:xfrm>
            <a:off x="4084486" y="514908"/>
            <a:ext cx="6445488" cy="5916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9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4131738" y="510154"/>
            <a:ext cx="6275006" cy="537099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s-MX" dirty="0" smtClean="0">
                <a:solidFill>
                  <a:schemeClr val="tx1"/>
                </a:solidFill>
                <a:ea typeface="Arimo" panose="020B0604020202020204" pitchFamily="34" charset="0"/>
                <a:cs typeface="Arimo" panose="020B0604020202020204" pitchFamily="34" charset="0"/>
              </a:rPr>
              <a:t>Una clase que extiende a otra hereda sus atributos y sus métodos (no constructores) pudiendo añadir atributos y métodos nuevos.</a:t>
            </a:r>
            <a:endParaRPr lang="es-MX" dirty="0">
              <a:solidFill>
                <a:schemeClr val="tx1"/>
              </a:solidFill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871" y="1703429"/>
            <a:ext cx="959874" cy="128638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26" y="3913179"/>
            <a:ext cx="1982049" cy="196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7791" y="1416249"/>
            <a:ext cx="5261199" cy="501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8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38_TF56051434" id="{50013F39-82E1-4F2C-B45F-E88CEF3217A6}" vid="{107187C2-53F5-441E-92D4-5A4C5250CEA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moderna clara</Template>
  <TotalTime>0</TotalTime>
  <Words>796</Words>
  <Application>Microsoft Office PowerPoint</Application>
  <PresentationFormat>Panorámica</PresentationFormat>
  <Paragraphs>2016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Arimo</vt:lpstr>
      <vt:lpstr>Calibri</vt:lpstr>
      <vt:lpstr>Fjalla One</vt:lpstr>
      <vt:lpstr>Wingdings</vt:lpstr>
      <vt:lpstr>Tema de Office</vt:lpstr>
      <vt:lpstr>Comunidad Java Full Stack Nicaragua</vt:lpstr>
      <vt:lpstr>Presentación de PowerPoint</vt:lpstr>
      <vt:lpstr>AGENDA</vt:lpstr>
      <vt:lpstr>Class</vt:lpstr>
      <vt:lpstr>Presentación de PowerPoint</vt:lpstr>
      <vt:lpstr>TIPOS DE CLASES DE</vt:lpstr>
      <vt:lpstr>Presentación de PowerPoint</vt:lpstr>
      <vt:lpstr>ALGUNOS CONCEPTOS DE</vt:lpstr>
      <vt:lpstr>herencia</vt:lpstr>
      <vt:lpstr>Polimorfismo</vt:lpstr>
      <vt:lpstr>EXCEPCIONES EN </vt:lpstr>
      <vt:lpstr>Practiquemos…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2020-04-24T18:13:10Z</dcterms:created>
  <dcterms:modified xsi:type="dcterms:W3CDTF">2020-06-02T19:32:05Z</dcterms:modified>
</cp:coreProperties>
</file>